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DM Serif Display" pitchFamily="2" charset="0"/>
      <p:regular r:id="rId15"/>
    </p:embeddedFont>
    <p:embeddedFont>
      <p:font typeface="Montnapha Bold" panose="020B0604020202020204" charset="-34"/>
      <p:regular r:id="rId16"/>
    </p:embeddedFont>
    <p:embeddedFont>
      <p:font typeface="Poppins Bold" panose="020B0604020202020204" charset="0"/>
      <p:regular r:id="rId17"/>
    </p:embeddedFont>
    <p:embeddedFont>
      <p:font typeface="The Youngest"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9" d="100"/>
          <a:sy n="69" d="100"/>
        </p:scale>
        <p:origin x="48" y="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6.sv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6.sv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4.jpe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CEDEE"/>
        </a:solidFill>
        <a:effectLst/>
      </p:bgPr>
    </p:bg>
    <p:spTree>
      <p:nvGrpSpPr>
        <p:cNvPr id="1" name=""/>
        <p:cNvGrpSpPr/>
        <p:nvPr/>
      </p:nvGrpSpPr>
      <p:grpSpPr>
        <a:xfrm>
          <a:off x="0" y="0"/>
          <a:ext cx="0" cy="0"/>
          <a:chOff x="0" y="0"/>
          <a:chExt cx="0" cy="0"/>
        </a:xfrm>
      </p:grpSpPr>
      <p:sp>
        <p:nvSpPr>
          <p:cNvPr id="2" name="Freeform 2"/>
          <p:cNvSpPr/>
          <p:nvPr/>
        </p:nvSpPr>
        <p:spPr>
          <a:xfrm rot="-10800000">
            <a:off x="-10326042" y="3608817"/>
            <a:ext cx="15979806" cy="8229600"/>
          </a:xfrm>
          <a:custGeom>
            <a:avLst/>
            <a:gdLst/>
            <a:ahLst/>
            <a:cxnLst/>
            <a:rect l="l" t="t" r="r" b="b"/>
            <a:pathLst>
              <a:path w="15979806" h="8229600">
                <a:moveTo>
                  <a:pt x="0" y="0"/>
                </a:moveTo>
                <a:lnTo>
                  <a:pt x="15979806" y="0"/>
                </a:lnTo>
                <a:lnTo>
                  <a:pt x="15979806" y="8229600"/>
                </a:lnTo>
                <a:lnTo>
                  <a:pt x="0" y="8229600"/>
                </a:lnTo>
                <a:lnTo>
                  <a:pt x="0" y="0"/>
                </a:lnTo>
                <a:close/>
              </a:path>
            </a:pathLst>
          </a:custGeom>
          <a:blipFill>
            <a:blip r:embed="rId2">
              <a:alphaModFix amt="55000"/>
            </a:blip>
            <a:stretch>
              <a:fillRect/>
            </a:stretch>
          </a:blipFill>
        </p:spPr>
        <p:txBody>
          <a:bodyPr/>
          <a:lstStyle/>
          <a:p>
            <a:endParaRPr lang="en-ID"/>
          </a:p>
        </p:txBody>
      </p:sp>
      <p:sp>
        <p:nvSpPr>
          <p:cNvPr id="3" name="Freeform 3"/>
          <p:cNvSpPr/>
          <p:nvPr/>
        </p:nvSpPr>
        <p:spPr>
          <a:xfrm>
            <a:off x="10113835" y="-1582735"/>
            <a:ext cx="15979806" cy="8229600"/>
          </a:xfrm>
          <a:custGeom>
            <a:avLst/>
            <a:gdLst/>
            <a:ahLst/>
            <a:cxnLst/>
            <a:rect l="l" t="t" r="r" b="b"/>
            <a:pathLst>
              <a:path w="15979806" h="8229600">
                <a:moveTo>
                  <a:pt x="0" y="0"/>
                </a:moveTo>
                <a:lnTo>
                  <a:pt x="15979806" y="0"/>
                </a:lnTo>
                <a:lnTo>
                  <a:pt x="15979806" y="8229600"/>
                </a:lnTo>
                <a:lnTo>
                  <a:pt x="0" y="8229600"/>
                </a:lnTo>
                <a:lnTo>
                  <a:pt x="0" y="0"/>
                </a:lnTo>
                <a:close/>
              </a:path>
            </a:pathLst>
          </a:custGeom>
          <a:blipFill>
            <a:blip r:embed="rId2"/>
            <a:stretch>
              <a:fillRect/>
            </a:stretch>
          </a:blipFill>
        </p:spPr>
        <p:txBody>
          <a:bodyPr/>
          <a:lstStyle/>
          <a:p>
            <a:endParaRPr lang="en-ID"/>
          </a:p>
        </p:txBody>
      </p:sp>
      <p:sp>
        <p:nvSpPr>
          <p:cNvPr id="4" name="Freeform 4"/>
          <p:cNvSpPr/>
          <p:nvPr/>
        </p:nvSpPr>
        <p:spPr>
          <a:xfrm>
            <a:off x="13539742" y="2764486"/>
            <a:ext cx="5166360" cy="8229600"/>
          </a:xfrm>
          <a:custGeom>
            <a:avLst/>
            <a:gdLst/>
            <a:ahLst/>
            <a:cxnLst/>
            <a:rect l="l" t="t" r="r" b="b"/>
            <a:pathLst>
              <a:path w="5166360" h="8229600">
                <a:moveTo>
                  <a:pt x="0" y="0"/>
                </a:moveTo>
                <a:lnTo>
                  <a:pt x="5166360" y="0"/>
                </a:lnTo>
                <a:lnTo>
                  <a:pt x="5166360" y="8229600"/>
                </a:lnTo>
                <a:lnTo>
                  <a:pt x="0" y="8229600"/>
                </a:lnTo>
                <a:lnTo>
                  <a:pt x="0" y="0"/>
                </a:lnTo>
                <a:close/>
              </a:path>
            </a:pathLst>
          </a:custGeom>
          <a:blipFill>
            <a:blip r:embed="rId3"/>
            <a:stretch>
              <a:fillRect/>
            </a:stretch>
          </a:blipFill>
        </p:spPr>
        <p:txBody>
          <a:bodyPr/>
          <a:lstStyle/>
          <a:p>
            <a:endParaRPr lang="en-ID"/>
          </a:p>
        </p:txBody>
      </p:sp>
      <p:sp>
        <p:nvSpPr>
          <p:cNvPr id="5" name="Freeform 5"/>
          <p:cNvSpPr/>
          <p:nvPr/>
        </p:nvSpPr>
        <p:spPr>
          <a:xfrm>
            <a:off x="0" y="2934575"/>
            <a:ext cx="18103738" cy="10096315"/>
          </a:xfrm>
          <a:custGeom>
            <a:avLst/>
            <a:gdLst/>
            <a:ahLst/>
            <a:cxnLst/>
            <a:rect l="l" t="t" r="r" b="b"/>
            <a:pathLst>
              <a:path w="18103738" h="10096315">
                <a:moveTo>
                  <a:pt x="0" y="0"/>
                </a:moveTo>
                <a:lnTo>
                  <a:pt x="18103738" y="0"/>
                </a:lnTo>
                <a:lnTo>
                  <a:pt x="18103738" y="10096315"/>
                </a:lnTo>
                <a:lnTo>
                  <a:pt x="0" y="10096315"/>
                </a:lnTo>
                <a:lnTo>
                  <a:pt x="0" y="0"/>
                </a:lnTo>
                <a:close/>
              </a:path>
            </a:pathLst>
          </a:custGeom>
          <a:blipFill>
            <a:blip r:embed="rId4"/>
            <a:stretch>
              <a:fillRect/>
            </a:stretch>
          </a:blipFill>
        </p:spPr>
        <p:txBody>
          <a:bodyPr/>
          <a:lstStyle/>
          <a:p>
            <a:endParaRPr lang="en-ID"/>
          </a:p>
        </p:txBody>
      </p:sp>
      <p:sp>
        <p:nvSpPr>
          <p:cNvPr id="6" name="Freeform 6"/>
          <p:cNvSpPr/>
          <p:nvPr/>
        </p:nvSpPr>
        <p:spPr>
          <a:xfrm>
            <a:off x="0" y="0"/>
            <a:ext cx="18288000" cy="10360550"/>
          </a:xfrm>
          <a:custGeom>
            <a:avLst/>
            <a:gdLst/>
            <a:ahLst/>
            <a:cxnLst/>
            <a:rect l="l" t="t" r="r" b="b"/>
            <a:pathLst>
              <a:path w="18288000" h="10360550">
                <a:moveTo>
                  <a:pt x="0" y="0"/>
                </a:moveTo>
                <a:lnTo>
                  <a:pt x="18288000" y="0"/>
                </a:lnTo>
                <a:lnTo>
                  <a:pt x="18288000" y="10360550"/>
                </a:lnTo>
                <a:lnTo>
                  <a:pt x="0" y="10360550"/>
                </a:lnTo>
                <a:lnTo>
                  <a:pt x="0" y="0"/>
                </a:lnTo>
                <a:close/>
              </a:path>
            </a:pathLst>
          </a:custGeom>
          <a:blipFill>
            <a:blip r:embed="rId5">
              <a:alphaModFix amt="49000"/>
            </a:blip>
            <a:stretch>
              <a:fillRect b="-17382"/>
            </a:stretch>
          </a:blipFill>
        </p:spPr>
        <p:txBody>
          <a:bodyPr/>
          <a:lstStyle/>
          <a:p>
            <a:endParaRPr lang="en-ID"/>
          </a:p>
        </p:txBody>
      </p:sp>
      <p:grpSp>
        <p:nvGrpSpPr>
          <p:cNvPr id="7" name="Group 7"/>
          <p:cNvGrpSpPr/>
          <p:nvPr/>
        </p:nvGrpSpPr>
        <p:grpSpPr>
          <a:xfrm>
            <a:off x="1028700" y="8916090"/>
            <a:ext cx="16230600" cy="684419"/>
            <a:chOff x="0" y="0"/>
            <a:chExt cx="4274726" cy="180259"/>
          </a:xfrm>
        </p:grpSpPr>
        <p:sp>
          <p:nvSpPr>
            <p:cNvPr id="8" name="Freeform 8"/>
            <p:cNvSpPr/>
            <p:nvPr/>
          </p:nvSpPr>
          <p:spPr>
            <a:xfrm>
              <a:off x="0" y="0"/>
              <a:ext cx="4274726" cy="180259"/>
            </a:xfrm>
            <a:custGeom>
              <a:avLst/>
              <a:gdLst/>
              <a:ahLst/>
              <a:cxnLst/>
              <a:rect l="l" t="t" r="r" b="b"/>
              <a:pathLst>
                <a:path w="4274726" h="180259">
                  <a:moveTo>
                    <a:pt x="24327" y="0"/>
                  </a:moveTo>
                  <a:lnTo>
                    <a:pt x="4250399" y="0"/>
                  </a:lnTo>
                  <a:cubicBezTo>
                    <a:pt x="4263834" y="0"/>
                    <a:pt x="4274726" y="10891"/>
                    <a:pt x="4274726" y="24327"/>
                  </a:cubicBezTo>
                  <a:lnTo>
                    <a:pt x="4274726" y="155932"/>
                  </a:lnTo>
                  <a:cubicBezTo>
                    <a:pt x="4274726" y="162384"/>
                    <a:pt x="4272163" y="168571"/>
                    <a:pt x="4267601" y="173133"/>
                  </a:cubicBezTo>
                  <a:cubicBezTo>
                    <a:pt x="4263039" y="177696"/>
                    <a:pt x="4256851" y="180259"/>
                    <a:pt x="4250399" y="180259"/>
                  </a:cubicBezTo>
                  <a:lnTo>
                    <a:pt x="24327" y="180259"/>
                  </a:lnTo>
                  <a:cubicBezTo>
                    <a:pt x="10891" y="180259"/>
                    <a:pt x="0" y="169367"/>
                    <a:pt x="0" y="155932"/>
                  </a:cubicBezTo>
                  <a:lnTo>
                    <a:pt x="0" y="24327"/>
                  </a:lnTo>
                  <a:cubicBezTo>
                    <a:pt x="0" y="10891"/>
                    <a:pt x="10891" y="0"/>
                    <a:pt x="24327" y="0"/>
                  </a:cubicBezTo>
                  <a:close/>
                </a:path>
              </a:pathLst>
            </a:custGeom>
            <a:solidFill>
              <a:srgbClr val="000000">
                <a:alpha val="0"/>
              </a:srgbClr>
            </a:solidFill>
            <a:ln w="38100" cap="rnd">
              <a:solidFill>
                <a:srgbClr val="000000"/>
              </a:solidFill>
              <a:prstDash val="solid"/>
              <a:round/>
            </a:ln>
          </p:spPr>
          <p:txBody>
            <a:bodyPr/>
            <a:lstStyle/>
            <a:p>
              <a:endParaRPr lang="en-ID"/>
            </a:p>
          </p:txBody>
        </p:sp>
        <p:sp>
          <p:nvSpPr>
            <p:cNvPr id="9" name="TextBox 9"/>
            <p:cNvSpPr txBox="1"/>
            <p:nvPr/>
          </p:nvSpPr>
          <p:spPr>
            <a:xfrm>
              <a:off x="0" y="-28575"/>
              <a:ext cx="4274726" cy="208834"/>
            </a:xfrm>
            <a:prstGeom prst="rect">
              <a:avLst/>
            </a:prstGeom>
          </p:spPr>
          <p:txBody>
            <a:bodyPr lIns="50800" tIns="50800" rIns="50800" bIns="50800" rtlCol="0" anchor="ctr"/>
            <a:lstStyle/>
            <a:p>
              <a:pPr algn="ctr">
                <a:lnSpc>
                  <a:spcPts val="3120"/>
                </a:lnSpc>
              </a:pPr>
              <a:endParaRPr/>
            </a:p>
          </p:txBody>
        </p:sp>
      </p:grpSp>
      <p:sp>
        <p:nvSpPr>
          <p:cNvPr id="10" name="TextBox 10"/>
          <p:cNvSpPr txBox="1"/>
          <p:nvPr/>
        </p:nvSpPr>
        <p:spPr>
          <a:xfrm>
            <a:off x="1825334" y="2486268"/>
            <a:ext cx="12816127" cy="5133489"/>
          </a:xfrm>
          <a:prstGeom prst="rect">
            <a:avLst/>
          </a:prstGeom>
        </p:spPr>
        <p:txBody>
          <a:bodyPr lIns="0" tIns="0" rIns="0" bIns="0" rtlCol="0" anchor="t">
            <a:spAutoFit/>
          </a:bodyPr>
          <a:lstStyle/>
          <a:p>
            <a:pPr algn="l">
              <a:lnSpc>
                <a:spcPts val="13676"/>
              </a:lnSpc>
            </a:pPr>
            <a:r>
              <a:rPr lang="en-US" sz="9769">
                <a:solidFill>
                  <a:srgbClr val="000000"/>
                </a:solidFill>
                <a:latin typeface="DM Serif Display"/>
              </a:rPr>
              <a:t>Prediksi Kualitas Udara di Wilayah Jakarta</a:t>
            </a:r>
          </a:p>
        </p:txBody>
      </p:sp>
      <p:sp>
        <p:nvSpPr>
          <p:cNvPr id="11" name="TextBox 11"/>
          <p:cNvSpPr txBox="1"/>
          <p:nvPr/>
        </p:nvSpPr>
        <p:spPr>
          <a:xfrm>
            <a:off x="1295218" y="1844359"/>
            <a:ext cx="4879925" cy="687706"/>
          </a:xfrm>
          <a:prstGeom prst="rect">
            <a:avLst/>
          </a:prstGeom>
        </p:spPr>
        <p:txBody>
          <a:bodyPr lIns="0" tIns="0" rIns="0" bIns="0" rtlCol="0" anchor="t">
            <a:spAutoFit/>
          </a:bodyPr>
          <a:lstStyle/>
          <a:p>
            <a:pPr algn="ctr">
              <a:lnSpc>
                <a:spcPts val="5669"/>
              </a:lnSpc>
            </a:pPr>
            <a:r>
              <a:rPr lang="en-US" sz="4049" spc="433">
                <a:solidFill>
                  <a:srgbClr val="191919"/>
                </a:solidFill>
                <a:latin typeface="Montnapha Bold"/>
              </a:rPr>
              <a:t>DATA ANALYTICS</a:t>
            </a:r>
          </a:p>
        </p:txBody>
      </p:sp>
      <p:sp>
        <p:nvSpPr>
          <p:cNvPr id="12" name="TextBox 12"/>
          <p:cNvSpPr txBox="1"/>
          <p:nvPr/>
        </p:nvSpPr>
        <p:spPr>
          <a:xfrm>
            <a:off x="16737906" y="8983980"/>
            <a:ext cx="150465" cy="558165"/>
          </a:xfrm>
          <a:prstGeom prst="rect">
            <a:avLst/>
          </a:prstGeom>
        </p:spPr>
        <p:txBody>
          <a:bodyPr lIns="0" tIns="0" rIns="0" bIns="0" rtlCol="0" anchor="t">
            <a:spAutoFit/>
          </a:bodyPr>
          <a:lstStyle/>
          <a:p>
            <a:pPr algn="ctr">
              <a:lnSpc>
                <a:spcPts val="4409"/>
              </a:lnSpc>
            </a:pPr>
            <a:r>
              <a:rPr lang="en-US" sz="3150">
                <a:solidFill>
                  <a:srgbClr val="000000"/>
                </a:solidFill>
                <a:latin typeface="Poppins Bold"/>
              </a:rPr>
              <a:t>1</a:t>
            </a:r>
          </a:p>
        </p:txBody>
      </p:sp>
      <p:sp>
        <p:nvSpPr>
          <p:cNvPr id="13" name="TextBox 13"/>
          <p:cNvSpPr txBox="1"/>
          <p:nvPr/>
        </p:nvSpPr>
        <p:spPr>
          <a:xfrm>
            <a:off x="1462081" y="9016683"/>
            <a:ext cx="3895804" cy="416559"/>
          </a:xfrm>
          <a:prstGeom prst="rect">
            <a:avLst/>
          </a:prstGeom>
        </p:spPr>
        <p:txBody>
          <a:bodyPr lIns="0" tIns="0" rIns="0" bIns="0" rtlCol="0" anchor="t">
            <a:spAutoFit/>
          </a:bodyPr>
          <a:lstStyle/>
          <a:p>
            <a:pPr algn="l">
              <a:lnSpc>
                <a:spcPts val="3290"/>
              </a:lnSpc>
            </a:pPr>
            <a:r>
              <a:rPr lang="en-US" sz="2350">
                <a:solidFill>
                  <a:srgbClr val="000000"/>
                </a:solidFill>
                <a:latin typeface="Poppins Bold"/>
              </a:rPr>
              <a:t>LB01 - KELOMPOK 11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CEDEE"/>
        </a:solidFill>
        <a:effectLst/>
      </p:bgPr>
    </p:bg>
    <p:spTree>
      <p:nvGrpSpPr>
        <p:cNvPr id="1" name=""/>
        <p:cNvGrpSpPr/>
        <p:nvPr/>
      </p:nvGrpSpPr>
      <p:grpSpPr>
        <a:xfrm>
          <a:off x="0" y="0"/>
          <a:ext cx="0" cy="0"/>
          <a:chOff x="0" y="0"/>
          <a:chExt cx="0" cy="0"/>
        </a:xfrm>
      </p:grpSpPr>
      <p:sp>
        <p:nvSpPr>
          <p:cNvPr id="2" name="Freeform 2"/>
          <p:cNvSpPr/>
          <p:nvPr/>
        </p:nvSpPr>
        <p:spPr>
          <a:xfrm>
            <a:off x="10113835" y="-1582735"/>
            <a:ext cx="15979806" cy="8229600"/>
          </a:xfrm>
          <a:custGeom>
            <a:avLst/>
            <a:gdLst/>
            <a:ahLst/>
            <a:cxnLst/>
            <a:rect l="l" t="t" r="r" b="b"/>
            <a:pathLst>
              <a:path w="15979806" h="8229600">
                <a:moveTo>
                  <a:pt x="0" y="0"/>
                </a:moveTo>
                <a:lnTo>
                  <a:pt x="15979806" y="0"/>
                </a:lnTo>
                <a:lnTo>
                  <a:pt x="15979806" y="8229600"/>
                </a:lnTo>
                <a:lnTo>
                  <a:pt x="0" y="8229600"/>
                </a:lnTo>
                <a:lnTo>
                  <a:pt x="0" y="0"/>
                </a:lnTo>
                <a:close/>
              </a:path>
            </a:pathLst>
          </a:custGeom>
          <a:blipFill>
            <a:blip r:embed="rId2"/>
            <a:stretch>
              <a:fillRect/>
            </a:stretch>
          </a:blipFill>
        </p:spPr>
        <p:txBody>
          <a:bodyPr/>
          <a:lstStyle/>
          <a:p>
            <a:endParaRPr lang="en-ID"/>
          </a:p>
        </p:txBody>
      </p:sp>
      <p:sp>
        <p:nvSpPr>
          <p:cNvPr id="3" name="Freeform 3"/>
          <p:cNvSpPr/>
          <p:nvPr/>
        </p:nvSpPr>
        <p:spPr>
          <a:xfrm>
            <a:off x="14122877" y="2590739"/>
            <a:ext cx="5166360" cy="8229600"/>
          </a:xfrm>
          <a:custGeom>
            <a:avLst/>
            <a:gdLst/>
            <a:ahLst/>
            <a:cxnLst/>
            <a:rect l="l" t="t" r="r" b="b"/>
            <a:pathLst>
              <a:path w="5166360" h="8229600">
                <a:moveTo>
                  <a:pt x="0" y="0"/>
                </a:moveTo>
                <a:lnTo>
                  <a:pt x="5166360" y="0"/>
                </a:lnTo>
                <a:lnTo>
                  <a:pt x="5166360" y="8229600"/>
                </a:lnTo>
                <a:lnTo>
                  <a:pt x="0" y="8229600"/>
                </a:lnTo>
                <a:lnTo>
                  <a:pt x="0" y="0"/>
                </a:lnTo>
                <a:close/>
              </a:path>
            </a:pathLst>
          </a:custGeom>
          <a:blipFill>
            <a:blip r:embed="rId3"/>
            <a:stretch>
              <a:fillRect/>
            </a:stretch>
          </a:blipFill>
        </p:spPr>
        <p:txBody>
          <a:bodyPr/>
          <a:lstStyle/>
          <a:p>
            <a:endParaRPr lang="en-ID"/>
          </a:p>
        </p:txBody>
      </p:sp>
      <p:sp>
        <p:nvSpPr>
          <p:cNvPr id="4" name="Freeform 4"/>
          <p:cNvSpPr/>
          <p:nvPr/>
        </p:nvSpPr>
        <p:spPr>
          <a:xfrm>
            <a:off x="0" y="0"/>
            <a:ext cx="18288000" cy="10360550"/>
          </a:xfrm>
          <a:custGeom>
            <a:avLst/>
            <a:gdLst/>
            <a:ahLst/>
            <a:cxnLst/>
            <a:rect l="l" t="t" r="r" b="b"/>
            <a:pathLst>
              <a:path w="18288000" h="10360550">
                <a:moveTo>
                  <a:pt x="0" y="0"/>
                </a:moveTo>
                <a:lnTo>
                  <a:pt x="18288000" y="0"/>
                </a:lnTo>
                <a:lnTo>
                  <a:pt x="18288000" y="10360550"/>
                </a:lnTo>
                <a:lnTo>
                  <a:pt x="0" y="10360550"/>
                </a:lnTo>
                <a:lnTo>
                  <a:pt x="0" y="0"/>
                </a:lnTo>
                <a:close/>
              </a:path>
            </a:pathLst>
          </a:custGeom>
          <a:blipFill>
            <a:blip r:embed="rId4">
              <a:alphaModFix amt="49000"/>
            </a:blip>
            <a:stretch>
              <a:fillRect b="-17382"/>
            </a:stretch>
          </a:blipFill>
        </p:spPr>
        <p:txBody>
          <a:bodyPr/>
          <a:lstStyle/>
          <a:p>
            <a:endParaRPr lang="en-ID"/>
          </a:p>
        </p:txBody>
      </p:sp>
      <p:grpSp>
        <p:nvGrpSpPr>
          <p:cNvPr id="5" name="Group 5"/>
          <p:cNvGrpSpPr/>
          <p:nvPr/>
        </p:nvGrpSpPr>
        <p:grpSpPr>
          <a:xfrm>
            <a:off x="1028700" y="8916090"/>
            <a:ext cx="16230600" cy="684419"/>
            <a:chOff x="0" y="0"/>
            <a:chExt cx="4274726" cy="180259"/>
          </a:xfrm>
        </p:grpSpPr>
        <p:sp>
          <p:nvSpPr>
            <p:cNvPr id="6" name="Freeform 6"/>
            <p:cNvSpPr/>
            <p:nvPr/>
          </p:nvSpPr>
          <p:spPr>
            <a:xfrm>
              <a:off x="0" y="0"/>
              <a:ext cx="4274726" cy="180259"/>
            </a:xfrm>
            <a:custGeom>
              <a:avLst/>
              <a:gdLst/>
              <a:ahLst/>
              <a:cxnLst/>
              <a:rect l="l" t="t" r="r" b="b"/>
              <a:pathLst>
                <a:path w="4274726" h="180259">
                  <a:moveTo>
                    <a:pt x="24327" y="0"/>
                  </a:moveTo>
                  <a:lnTo>
                    <a:pt x="4250399" y="0"/>
                  </a:lnTo>
                  <a:cubicBezTo>
                    <a:pt x="4263834" y="0"/>
                    <a:pt x="4274726" y="10891"/>
                    <a:pt x="4274726" y="24327"/>
                  </a:cubicBezTo>
                  <a:lnTo>
                    <a:pt x="4274726" y="155932"/>
                  </a:lnTo>
                  <a:cubicBezTo>
                    <a:pt x="4274726" y="162384"/>
                    <a:pt x="4272163" y="168571"/>
                    <a:pt x="4267601" y="173133"/>
                  </a:cubicBezTo>
                  <a:cubicBezTo>
                    <a:pt x="4263039" y="177696"/>
                    <a:pt x="4256851" y="180259"/>
                    <a:pt x="4250399" y="180259"/>
                  </a:cubicBezTo>
                  <a:lnTo>
                    <a:pt x="24327" y="180259"/>
                  </a:lnTo>
                  <a:cubicBezTo>
                    <a:pt x="10891" y="180259"/>
                    <a:pt x="0" y="169367"/>
                    <a:pt x="0" y="155932"/>
                  </a:cubicBezTo>
                  <a:lnTo>
                    <a:pt x="0" y="24327"/>
                  </a:lnTo>
                  <a:cubicBezTo>
                    <a:pt x="0" y="10891"/>
                    <a:pt x="10891" y="0"/>
                    <a:pt x="24327" y="0"/>
                  </a:cubicBezTo>
                  <a:close/>
                </a:path>
              </a:pathLst>
            </a:custGeom>
            <a:solidFill>
              <a:srgbClr val="000000">
                <a:alpha val="0"/>
              </a:srgbClr>
            </a:solidFill>
            <a:ln w="38100" cap="rnd">
              <a:solidFill>
                <a:srgbClr val="000000"/>
              </a:solidFill>
              <a:prstDash val="solid"/>
              <a:round/>
            </a:ln>
          </p:spPr>
          <p:txBody>
            <a:bodyPr/>
            <a:lstStyle/>
            <a:p>
              <a:endParaRPr lang="en-ID"/>
            </a:p>
          </p:txBody>
        </p:sp>
        <p:sp>
          <p:nvSpPr>
            <p:cNvPr id="7" name="TextBox 7"/>
            <p:cNvSpPr txBox="1"/>
            <p:nvPr/>
          </p:nvSpPr>
          <p:spPr>
            <a:xfrm>
              <a:off x="0" y="-28575"/>
              <a:ext cx="4274726" cy="208834"/>
            </a:xfrm>
            <a:prstGeom prst="rect">
              <a:avLst/>
            </a:prstGeom>
          </p:spPr>
          <p:txBody>
            <a:bodyPr lIns="50800" tIns="50800" rIns="50800" bIns="50800" rtlCol="0" anchor="ctr"/>
            <a:lstStyle/>
            <a:p>
              <a:pPr algn="ctr">
                <a:lnSpc>
                  <a:spcPts val="3120"/>
                </a:lnSpc>
              </a:pPr>
              <a:endParaRPr/>
            </a:p>
          </p:txBody>
        </p:sp>
      </p:grpSp>
      <p:sp>
        <p:nvSpPr>
          <p:cNvPr id="8" name="Freeform 8"/>
          <p:cNvSpPr/>
          <p:nvPr/>
        </p:nvSpPr>
        <p:spPr>
          <a:xfrm>
            <a:off x="1028700" y="2832420"/>
            <a:ext cx="6325669" cy="5750608"/>
          </a:xfrm>
          <a:custGeom>
            <a:avLst/>
            <a:gdLst/>
            <a:ahLst/>
            <a:cxnLst/>
            <a:rect l="l" t="t" r="r" b="b"/>
            <a:pathLst>
              <a:path w="6325669" h="5750608">
                <a:moveTo>
                  <a:pt x="0" y="0"/>
                </a:moveTo>
                <a:lnTo>
                  <a:pt x="6325669" y="0"/>
                </a:lnTo>
                <a:lnTo>
                  <a:pt x="6325669" y="5750608"/>
                </a:lnTo>
                <a:lnTo>
                  <a:pt x="0" y="5750608"/>
                </a:lnTo>
                <a:lnTo>
                  <a:pt x="0" y="0"/>
                </a:lnTo>
                <a:close/>
              </a:path>
            </a:pathLst>
          </a:custGeom>
          <a:blipFill>
            <a:blip r:embed="rId5"/>
            <a:stretch>
              <a:fillRect/>
            </a:stretch>
          </a:blipFill>
        </p:spPr>
        <p:txBody>
          <a:bodyPr/>
          <a:lstStyle/>
          <a:p>
            <a:endParaRPr lang="en-ID"/>
          </a:p>
        </p:txBody>
      </p:sp>
      <p:sp>
        <p:nvSpPr>
          <p:cNvPr id="9" name="Freeform 9"/>
          <p:cNvSpPr/>
          <p:nvPr/>
        </p:nvSpPr>
        <p:spPr>
          <a:xfrm>
            <a:off x="7612809" y="2829890"/>
            <a:ext cx="7551685" cy="5484464"/>
          </a:xfrm>
          <a:custGeom>
            <a:avLst/>
            <a:gdLst/>
            <a:ahLst/>
            <a:cxnLst/>
            <a:rect l="l" t="t" r="r" b="b"/>
            <a:pathLst>
              <a:path w="7551685" h="5484464">
                <a:moveTo>
                  <a:pt x="0" y="0"/>
                </a:moveTo>
                <a:lnTo>
                  <a:pt x="7551685" y="0"/>
                </a:lnTo>
                <a:lnTo>
                  <a:pt x="7551685" y="5484464"/>
                </a:lnTo>
                <a:lnTo>
                  <a:pt x="0" y="5484464"/>
                </a:lnTo>
                <a:lnTo>
                  <a:pt x="0" y="0"/>
                </a:lnTo>
                <a:close/>
              </a:path>
            </a:pathLst>
          </a:custGeom>
          <a:blipFill>
            <a:blip r:embed="rId6"/>
            <a:stretch>
              <a:fillRect/>
            </a:stretch>
          </a:blipFill>
        </p:spPr>
        <p:txBody>
          <a:bodyPr/>
          <a:lstStyle/>
          <a:p>
            <a:endParaRPr lang="en-ID"/>
          </a:p>
        </p:txBody>
      </p:sp>
      <p:sp>
        <p:nvSpPr>
          <p:cNvPr id="10" name="TextBox 10"/>
          <p:cNvSpPr txBox="1"/>
          <p:nvPr/>
        </p:nvSpPr>
        <p:spPr>
          <a:xfrm>
            <a:off x="12901385" y="952500"/>
            <a:ext cx="4125069" cy="631190"/>
          </a:xfrm>
          <a:prstGeom prst="rect">
            <a:avLst/>
          </a:prstGeom>
        </p:spPr>
        <p:txBody>
          <a:bodyPr lIns="0" tIns="0" rIns="0" bIns="0" rtlCol="0" anchor="t">
            <a:spAutoFit/>
          </a:bodyPr>
          <a:lstStyle/>
          <a:p>
            <a:pPr algn="ctr">
              <a:lnSpc>
                <a:spcPts val="5109"/>
              </a:lnSpc>
            </a:pPr>
            <a:r>
              <a:rPr lang="en-US" sz="3649">
                <a:solidFill>
                  <a:srgbClr val="191919"/>
                </a:solidFill>
                <a:latin typeface="Montnapha Bold"/>
              </a:rPr>
              <a:t>LB01 - Kelompok 11 </a:t>
            </a:r>
          </a:p>
        </p:txBody>
      </p:sp>
      <p:sp>
        <p:nvSpPr>
          <p:cNvPr id="11" name="TextBox 11"/>
          <p:cNvSpPr txBox="1"/>
          <p:nvPr/>
        </p:nvSpPr>
        <p:spPr>
          <a:xfrm>
            <a:off x="16706057" y="8983980"/>
            <a:ext cx="214164" cy="558165"/>
          </a:xfrm>
          <a:prstGeom prst="rect">
            <a:avLst/>
          </a:prstGeom>
        </p:spPr>
        <p:txBody>
          <a:bodyPr lIns="0" tIns="0" rIns="0" bIns="0" rtlCol="0" anchor="t">
            <a:spAutoFit/>
          </a:bodyPr>
          <a:lstStyle/>
          <a:p>
            <a:pPr algn="ctr">
              <a:lnSpc>
                <a:spcPts val="4409"/>
              </a:lnSpc>
            </a:pPr>
            <a:r>
              <a:rPr lang="en-US" sz="3150">
                <a:solidFill>
                  <a:srgbClr val="000000"/>
                </a:solidFill>
                <a:latin typeface="Poppins Bold"/>
              </a:rPr>
              <a:t>7</a:t>
            </a:r>
          </a:p>
        </p:txBody>
      </p:sp>
      <p:sp>
        <p:nvSpPr>
          <p:cNvPr id="12" name="TextBox 12"/>
          <p:cNvSpPr txBox="1"/>
          <p:nvPr/>
        </p:nvSpPr>
        <p:spPr>
          <a:xfrm>
            <a:off x="1462081" y="9016683"/>
            <a:ext cx="3895804" cy="416559"/>
          </a:xfrm>
          <a:prstGeom prst="rect">
            <a:avLst/>
          </a:prstGeom>
        </p:spPr>
        <p:txBody>
          <a:bodyPr lIns="0" tIns="0" rIns="0" bIns="0" rtlCol="0" anchor="t">
            <a:spAutoFit/>
          </a:bodyPr>
          <a:lstStyle/>
          <a:p>
            <a:pPr algn="l">
              <a:lnSpc>
                <a:spcPts val="3290"/>
              </a:lnSpc>
            </a:pPr>
            <a:r>
              <a:rPr lang="en-US" sz="2350">
                <a:solidFill>
                  <a:srgbClr val="000000"/>
                </a:solidFill>
                <a:latin typeface="Poppins Bold"/>
              </a:rPr>
              <a:t>DATA ANALYTICS</a:t>
            </a:r>
          </a:p>
        </p:txBody>
      </p:sp>
      <p:sp>
        <p:nvSpPr>
          <p:cNvPr id="13" name="TextBox 13"/>
          <p:cNvSpPr txBox="1"/>
          <p:nvPr/>
        </p:nvSpPr>
        <p:spPr>
          <a:xfrm>
            <a:off x="1028700" y="952500"/>
            <a:ext cx="3771900" cy="654025"/>
          </a:xfrm>
          <a:prstGeom prst="rect">
            <a:avLst/>
          </a:prstGeom>
        </p:spPr>
        <p:txBody>
          <a:bodyPr wrap="square" lIns="0" tIns="0" rIns="0" bIns="0" rtlCol="0" anchor="t">
            <a:spAutoFit/>
          </a:bodyPr>
          <a:lstStyle/>
          <a:p>
            <a:pPr algn="ctr">
              <a:lnSpc>
                <a:spcPts val="5109"/>
              </a:lnSpc>
            </a:pPr>
            <a:r>
              <a:rPr lang="en-US" sz="3649" dirty="0" err="1">
                <a:solidFill>
                  <a:srgbClr val="191919"/>
                </a:solidFill>
                <a:latin typeface="Montnapha Bold"/>
              </a:rPr>
              <a:t>Metode</a:t>
            </a:r>
            <a:r>
              <a:rPr lang="en-US" sz="3649" dirty="0">
                <a:solidFill>
                  <a:srgbClr val="191919"/>
                </a:solidFill>
                <a:latin typeface="Montnapha Bold"/>
              </a:rPr>
              <a:t> </a:t>
            </a:r>
            <a:r>
              <a:rPr lang="en-US" sz="3649" dirty="0" err="1">
                <a:solidFill>
                  <a:srgbClr val="191919"/>
                </a:solidFill>
                <a:latin typeface="Montnapha Bold"/>
              </a:rPr>
              <a:t>Penelitian</a:t>
            </a:r>
            <a:endParaRPr lang="en-US" sz="3649" dirty="0">
              <a:solidFill>
                <a:srgbClr val="191919"/>
              </a:solidFill>
              <a:latin typeface="Montnapha Bold"/>
            </a:endParaRPr>
          </a:p>
        </p:txBody>
      </p:sp>
      <p:sp>
        <p:nvSpPr>
          <p:cNvPr id="14" name="TextBox 14"/>
          <p:cNvSpPr txBox="1"/>
          <p:nvPr/>
        </p:nvSpPr>
        <p:spPr>
          <a:xfrm>
            <a:off x="1028700" y="2336485"/>
            <a:ext cx="3957042" cy="724535"/>
          </a:xfrm>
          <a:prstGeom prst="rect">
            <a:avLst/>
          </a:prstGeom>
        </p:spPr>
        <p:txBody>
          <a:bodyPr lIns="0" tIns="0" rIns="0" bIns="0" rtlCol="0" anchor="t">
            <a:spAutoFit/>
          </a:bodyPr>
          <a:lstStyle/>
          <a:p>
            <a:pPr algn="l">
              <a:lnSpc>
                <a:spcPts val="2860"/>
              </a:lnSpc>
            </a:pPr>
            <a:r>
              <a:rPr lang="en-US" sz="2200">
                <a:solidFill>
                  <a:srgbClr val="000000"/>
                </a:solidFill>
                <a:latin typeface="Montnapha Bold"/>
              </a:rPr>
              <a:t>RANDOM FOREST (CLASSIFIER)</a:t>
            </a:r>
          </a:p>
          <a:p>
            <a:pPr algn="l">
              <a:lnSpc>
                <a:spcPts val="2860"/>
              </a:lnSpc>
              <a:spcBef>
                <a:spcPct val="0"/>
              </a:spcBef>
            </a:pPr>
            <a:endParaRPr lang="en-US" sz="2200">
              <a:solidFill>
                <a:srgbClr val="000000"/>
              </a:solidFill>
              <a:latin typeface="Montnapha Bold"/>
            </a:endParaRPr>
          </a:p>
        </p:txBody>
      </p:sp>
      <p:sp>
        <p:nvSpPr>
          <p:cNvPr id="15" name="TextBox 15"/>
          <p:cNvSpPr txBox="1"/>
          <p:nvPr/>
        </p:nvSpPr>
        <p:spPr>
          <a:xfrm>
            <a:off x="1028700" y="1878904"/>
            <a:ext cx="11673487" cy="349250"/>
          </a:xfrm>
          <a:prstGeom prst="rect">
            <a:avLst/>
          </a:prstGeom>
        </p:spPr>
        <p:txBody>
          <a:bodyPr lIns="0" tIns="0" rIns="0" bIns="0" rtlCol="0" anchor="t">
            <a:spAutoFit/>
          </a:bodyPr>
          <a:lstStyle/>
          <a:p>
            <a:pPr algn="just">
              <a:lnSpc>
                <a:spcPts val="2800"/>
              </a:lnSpc>
            </a:pPr>
            <a:r>
              <a:rPr lang="en-US" sz="2000">
                <a:solidFill>
                  <a:srgbClr val="000000"/>
                </a:solidFill>
                <a:latin typeface="The Youngest"/>
              </a:rPr>
              <a:t>   4. Modelling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CEDEE"/>
        </a:solidFill>
        <a:effectLst/>
      </p:bgPr>
    </p:bg>
    <p:spTree>
      <p:nvGrpSpPr>
        <p:cNvPr id="1" name=""/>
        <p:cNvGrpSpPr/>
        <p:nvPr/>
      </p:nvGrpSpPr>
      <p:grpSpPr>
        <a:xfrm>
          <a:off x="0" y="0"/>
          <a:ext cx="0" cy="0"/>
          <a:chOff x="0" y="0"/>
          <a:chExt cx="0" cy="0"/>
        </a:xfrm>
      </p:grpSpPr>
      <p:sp>
        <p:nvSpPr>
          <p:cNvPr id="2" name="Freeform 2"/>
          <p:cNvSpPr/>
          <p:nvPr/>
        </p:nvSpPr>
        <p:spPr>
          <a:xfrm>
            <a:off x="1462081" y="-5391026"/>
            <a:ext cx="18103738" cy="10096315"/>
          </a:xfrm>
          <a:custGeom>
            <a:avLst/>
            <a:gdLst/>
            <a:ahLst/>
            <a:cxnLst/>
            <a:rect l="l" t="t" r="r" b="b"/>
            <a:pathLst>
              <a:path w="18103738" h="10096315">
                <a:moveTo>
                  <a:pt x="0" y="0"/>
                </a:moveTo>
                <a:lnTo>
                  <a:pt x="18103738" y="0"/>
                </a:lnTo>
                <a:lnTo>
                  <a:pt x="18103738" y="10096315"/>
                </a:lnTo>
                <a:lnTo>
                  <a:pt x="0" y="10096315"/>
                </a:lnTo>
                <a:lnTo>
                  <a:pt x="0" y="0"/>
                </a:lnTo>
                <a:close/>
              </a:path>
            </a:pathLst>
          </a:custGeom>
          <a:blipFill>
            <a:blip r:embed="rId2"/>
            <a:stretch>
              <a:fillRect/>
            </a:stretch>
          </a:blipFill>
        </p:spPr>
        <p:txBody>
          <a:bodyPr/>
          <a:lstStyle/>
          <a:p>
            <a:endParaRPr lang="en-ID"/>
          </a:p>
        </p:txBody>
      </p:sp>
      <p:sp>
        <p:nvSpPr>
          <p:cNvPr id="3" name="Freeform 3"/>
          <p:cNvSpPr/>
          <p:nvPr/>
        </p:nvSpPr>
        <p:spPr>
          <a:xfrm>
            <a:off x="10113835" y="-1582735"/>
            <a:ext cx="15979806" cy="8229600"/>
          </a:xfrm>
          <a:custGeom>
            <a:avLst/>
            <a:gdLst/>
            <a:ahLst/>
            <a:cxnLst/>
            <a:rect l="l" t="t" r="r" b="b"/>
            <a:pathLst>
              <a:path w="15979806" h="8229600">
                <a:moveTo>
                  <a:pt x="0" y="0"/>
                </a:moveTo>
                <a:lnTo>
                  <a:pt x="15979806" y="0"/>
                </a:lnTo>
                <a:lnTo>
                  <a:pt x="15979806" y="8229600"/>
                </a:lnTo>
                <a:lnTo>
                  <a:pt x="0" y="8229600"/>
                </a:lnTo>
                <a:lnTo>
                  <a:pt x="0" y="0"/>
                </a:lnTo>
                <a:close/>
              </a:path>
            </a:pathLst>
          </a:custGeom>
          <a:blipFill>
            <a:blip r:embed="rId3"/>
            <a:stretch>
              <a:fillRect/>
            </a:stretch>
          </a:blipFill>
        </p:spPr>
        <p:txBody>
          <a:bodyPr/>
          <a:lstStyle/>
          <a:p>
            <a:endParaRPr lang="en-ID"/>
          </a:p>
        </p:txBody>
      </p:sp>
      <p:sp>
        <p:nvSpPr>
          <p:cNvPr id="4" name="Freeform 4"/>
          <p:cNvSpPr/>
          <p:nvPr/>
        </p:nvSpPr>
        <p:spPr>
          <a:xfrm>
            <a:off x="14088675" y="3849627"/>
            <a:ext cx="2130201" cy="9682731"/>
          </a:xfrm>
          <a:custGeom>
            <a:avLst/>
            <a:gdLst/>
            <a:ahLst/>
            <a:cxnLst/>
            <a:rect l="l" t="t" r="r" b="b"/>
            <a:pathLst>
              <a:path w="2130201" h="9682731">
                <a:moveTo>
                  <a:pt x="0" y="0"/>
                </a:moveTo>
                <a:lnTo>
                  <a:pt x="2130201" y="0"/>
                </a:lnTo>
                <a:lnTo>
                  <a:pt x="2130201" y="9682731"/>
                </a:lnTo>
                <a:lnTo>
                  <a:pt x="0" y="9682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sp>
        <p:nvSpPr>
          <p:cNvPr id="5" name="Freeform 5"/>
          <p:cNvSpPr/>
          <p:nvPr/>
        </p:nvSpPr>
        <p:spPr>
          <a:xfrm>
            <a:off x="0" y="0"/>
            <a:ext cx="18288000" cy="10360550"/>
          </a:xfrm>
          <a:custGeom>
            <a:avLst/>
            <a:gdLst/>
            <a:ahLst/>
            <a:cxnLst/>
            <a:rect l="l" t="t" r="r" b="b"/>
            <a:pathLst>
              <a:path w="18288000" h="10360550">
                <a:moveTo>
                  <a:pt x="0" y="0"/>
                </a:moveTo>
                <a:lnTo>
                  <a:pt x="18288000" y="0"/>
                </a:lnTo>
                <a:lnTo>
                  <a:pt x="18288000" y="10360550"/>
                </a:lnTo>
                <a:lnTo>
                  <a:pt x="0" y="10360550"/>
                </a:lnTo>
                <a:lnTo>
                  <a:pt x="0" y="0"/>
                </a:lnTo>
                <a:close/>
              </a:path>
            </a:pathLst>
          </a:custGeom>
          <a:blipFill>
            <a:blip r:embed="rId6">
              <a:alphaModFix amt="49000"/>
            </a:blip>
            <a:stretch>
              <a:fillRect b="-17382"/>
            </a:stretch>
          </a:blipFill>
        </p:spPr>
        <p:txBody>
          <a:bodyPr/>
          <a:lstStyle/>
          <a:p>
            <a:endParaRPr lang="en-ID"/>
          </a:p>
        </p:txBody>
      </p:sp>
      <p:grpSp>
        <p:nvGrpSpPr>
          <p:cNvPr id="6" name="Group 6"/>
          <p:cNvGrpSpPr/>
          <p:nvPr/>
        </p:nvGrpSpPr>
        <p:grpSpPr>
          <a:xfrm>
            <a:off x="1028700" y="8916090"/>
            <a:ext cx="16230600" cy="684419"/>
            <a:chOff x="0" y="0"/>
            <a:chExt cx="4274726" cy="180259"/>
          </a:xfrm>
        </p:grpSpPr>
        <p:sp>
          <p:nvSpPr>
            <p:cNvPr id="7" name="Freeform 7"/>
            <p:cNvSpPr/>
            <p:nvPr/>
          </p:nvSpPr>
          <p:spPr>
            <a:xfrm>
              <a:off x="0" y="0"/>
              <a:ext cx="4274726" cy="180259"/>
            </a:xfrm>
            <a:custGeom>
              <a:avLst/>
              <a:gdLst/>
              <a:ahLst/>
              <a:cxnLst/>
              <a:rect l="l" t="t" r="r" b="b"/>
              <a:pathLst>
                <a:path w="4274726" h="180259">
                  <a:moveTo>
                    <a:pt x="24327" y="0"/>
                  </a:moveTo>
                  <a:lnTo>
                    <a:pt x="4250399" y="0"/>
                  </a:lnTo>
                  <a:cubicBezTo>
                    <a:pt x="4263834" y="0"/>
                    <a:pt x="4274726" y="10891"/>
                    <a:pt x="4274726" y="24327"/>
                  </a:cubicBezTo>
                  <a:lnTo>
                    <a:pt x="4274726" y="155932"/>
                  </a:lnTo>
                  <a:cubicBezTo>
                    <a:pt x="4274726" y="162384"/>
                    <a:pt x="4272163" y="168571"/>
                    <a:pt x="4267601" y="173133"/>
                  </a:cubicBezTo>
                  <a:cubicBezTo>
                    <a:pt x="4263039" y="177696"/>
                    <a:pt x="4256851" y="180259"/>
                    <a:pt x="4250399" y="180259"/>
                  </a:cubicBezTo>
                  <a:lnTo>
                    <a:pt x="24327" y="180259"/>
                  </a:lnTo>
                  <a:cubicBezTo>
                    <a:pt x="10891" y="180259"/>
                    <a:pt x="0" y="169367"/>
                    <a:pt x="0" y="155932"/>
                  </a:cubicBezTo>
                  <a:lnTo>
                    <a:pt x="0" y="24327"/>
                  </a:lnTo>
                  <a:cubicBezTo>
                    <a:pt x="0" y="10891"/>
                    <a:pt x="10891" y="0"/>
                    <a:pt x="24327" y="0"/>
                  </a:cubicBezTo>
                  <a:close/>
                </a:path>
              </a:pathLst>
            </a:custGeom>
            <a:solidFill>
              <a:srgbClr val="000000">
                <a:alpha val="0"/>
              </a:srgbClr>
            </a:solidFill>
            <a:ln w="38100" cap="rnd">
              <a:solidFill>
                <a:srgbClr val="000000"/>
              </a:solidFill>
              <a:prstDash val="solid"/>
              <a:round/>
            </a:ln>
          </p:spPr>
          <p:txBody>
            <a:bodyPr/>
            <a:lstStyle/>
            <a:p>
              <a:endParaRPr lang="en-ID"/>
            </a:p>
          </p:txBody>
        </p:sp>
        <p:sp>
          <p:nvSpPr>
            <p:cNvPr id="8" name="TextBox 8"/>
            <p:cNvSpPr txBox="1"/>
            <p:nvPr/>
          </p:nvSpPr>
          <p:spPr>
            <a:xfrm>
              <a:off x="0" y="-28575"/>
              <a:ext cx="4274726" cy="208834"/>
            </a:xfrm>
            <a:prstGeom prst="rect">
              <a:avLst/>
            </a:prstGeom>
          </p:spPr>
          <p:txBody>
            <a:bodyPr lIns="50800" tIns="50800" rIns="50800" bIns="50800" rtlCol="0" anchor="ctr"/>
            <a:lstStyle/>
            <a:p>
              <a:pPr algn="ctr">
                <a:lnSpc>
                  <a:spcPts val="3120"/>
                </a:lnSpc>
              </a:pPr>
              <a:endParaRPr/>
            </a:p>
          </p:txBody>
        </p:sp>
      </p:grpSp>
      <p:sp>
        <p:nvSpPr>
          <p:cNvPr id="9" name="Freeform 9"/>
          <p:cNvSpPr/>
          <p:nvPr/>
        </p:nvSpPr>
        <p:spPr>
          <a:xfrm>
            <a:off x="1028700" y="3059414"/>
            <a:ext cx="5616107" cy="5631578"/>
          </a:xfrm>
          <a:custGeom>
            <a:avLst/>
            <a:gdLst/>
            <a:ahLst/>
            <a:cxnLst/>
            <a:rect l="l" t="t" r="r" b="b"/>
            <a:pathLst>
              <a:path w="5616107" h="5631578">
                <a:moveTo>
                  <a:pt x="0" y="0"/>
                </a:moveTo>
                <a:lnTo>
                  <a:pt x="5616107" y="0"/>
                </a:lnTo>
                <a:lnTo>
                  <a:pt x="5616107" y="5631578"/>
                </a:lnTo>
                <a:lnTo>
                  <a:pt x="0" y="5631578"/>
                </a:lnTo>
                <a:lnTo>
                  <a:pt x="0" y="0"/>
                </a:lnTo>
                <a:close/>
              </a:path>
            </a:pathLst>
          </a:custGeom>
          <a:blipFill>
            <a:blip r:embed="rId7"/>
            <a:stretch>
              <a:fillRect/>
            </a:stretch>
          </a:blipFill>
        </p:spPr>
        <p:txBody>
          <a:bodyPr/>
          <a:lstStyle/>
          <a:p>
            <a:endParaRPr lang="en-ID"/>
          </a:p>
        </p:txBody>
      </p:sp>
      <p:sp>
        <p:nvSpPr>
          <p:cNvPr id="10" name="Freeform 10"/>
          <p:cNvSpPr/>
          <p:nvPr/>
        </p:nvSpPr>
        <p:spPr>
          <a:xfrm>
            <a:off x="7060343" y="3064542"/>
            <a:ext cx="5641845" cy="5626451"/>
          </a:xfrm>
          <a:custGeom>
            <a:avLst/>
            <a:gdLst/>
            <a:ahLst/>
            <a:cxnLst/>
            <a:rect l="l" t="t" r="r" b="b"/>
            <a:pathLst>
              <a:path w="5641845" h="5626451">
                <a:moveTo>
                  <a:pt x="0" y="0"/>
                </a:moveTo>
                <a:lnTo>
                  <a:pt x="5641844" y="0"/>
                </a:lnTo>
                <a:lnTo>
                  <a:pt x="5641844" y="5626450"/>
                </a:lnTo>
                <a:lnTo>
                  <a:pt x="0" y="5626450"/>
                </a:lnTo>
                <a:lnTo>
                  <a:pt x="0" y="0"/>
                </a:lnTo>
                <a:close/>
              </a:path>
            </a:pathLst>
          </a:custGeom>
          <a:blipFill>
            <a:blip r:embed="rId8"/>
            <a:stretch>
              <a:fillRect/>
            </a:stretch>
          </a:blipFill>
        </p:spPr>
        <p:txBody>
          <a:bodyPr/>
          <a:lstStyle/>
          <a:p>
            <a:endParaRPr lang="en-ID"/>
          </a:p>
        </p:txBody>
      </p:sp>
      <p:sp>
        <p:nvSpPr>
          <p:cNvPr id="11" name="TextBox 11"/>
          <p:cNvSpPr txBox="1"/>
          <p:nvPr/>
        </p:nvSpPr>
        <p:spPr>
          <a:xfrm>
            <a:off x="12901385" y="952500"/>
            <a:ext cx="4125069" cy="631190"/>
          </a:xfrm>
          <a:prstGeom prst="rect">
            <a:avLst/>
          </a:prstGeom>
        </p:spPr>
        <p:txBody>
          <a:bodyPr lIns="0" tIns="0" rIns="0" bIns="0" rtlCol="0" anchor="t">
            <a:spAutoFit/>
          </a:bodyPr>
          <a:lstStyle/>
          <a:p>
            <a:pPr algn="ctr">
              <a:lnSpc>
                <a:spcPts val="5109"/>
              </a:lnSpc>
            </a:pPr>
            <a:r>
              <a:rPr lang="en-US" sz="3649">
                <a:solidFill>
                  <a:srgbClr val="191919"/>
                </a:solidFill>
                <a:latin typeface="Montnapha Bold"/>
              </a:rPr>
              <a:t>LB01 - Kelompok 11 </a:t>
            </a:r>
          </a:p>
        </p:txBody>
      </p:sp>
      <p:sp>
        <p:nvSpPr>
          <p:cNvPr id="12" name="TextBox 12"/>
          <p:cNvSpPr txBox="1"/>
          <p:nvPr/>
        </p:nvSpPr>
        <p:spPr>
          <a:xfrm>
            <a:off x="16690058" y="8983980"/>
            <a:ext cx="246162" cy="558165"/>
          </a:xfrm>
          <a:prstGeom prst="rect">
            <a:avLst/>
          </a:prstGeom>
        </p:spPr>
        <p:txBody>
          <a:bodyPr lIns="0" tIns="0" rIns="0" bIns="0" rtlCol="0" anchor="t">
            <a:spAutoFit/>
          </a:bodyPr>
          <a:lstStyle/>
          <a:p>
            <a:pPr algn="ctr">
              <a:lnSpc>
                <a:spcPts val="4409"/>
              </a:lnSpc>
            </a:pPr>
            <a:r>
              <a:rPr lang="en-US" sz="3150">
                <a:solidFill>
                  <a:srgbClr val="000000"/>
                </a:solidFill>
                <a:latin typeface="Poppins Bold"/>
              </a:rPr>
              <a:t>9</a:t>
            </a:r>
          </a:p>
        </p:txBody>
      </p:sp>
      <p:sp>
        <p:nvSpPr>
          <p:cNvPr id="13" name="TextBox 13"/>
          <p:cNvSpPr txBox="1"/>
          <p:nvPr/>
        </p:nvSpPr>
        <p:spPr>
          <a:xfrm>
            <a:off x="1462081" y="9016683"/>
            <a:ext cx="3895804" cy="416559"/>
          </a:xfrm>
          <a:prstGeom prst="rect">
            <a:avLst/>
          </a:prstGeom>
        </p:spPr>
        <p:txBody>
          <a:bodyPr lIns="0" tIns="0" rIns="0" bIns="0" rtlCol="0" anchor="t">
            <a:spAutoFit/>
          </a:bodyPr>
          <a:lstStyle/>
          <a:p>
            <a:pPr algn="l">
              <a:lnSpc>
                <a:spcPts val="3290"/>
              </a:lnSpc>
            </a:pPr>
            <a:r>
              <a:rPr lang="en-US" sz="2350">
                <a:solidFill>
                  <a:srgbClr val="000000"/>
                </a:solidFill>
                <a:latin typeface="Poppins Bold"/>
              </a:rPr>
              <a:t>DATA ANALYTICS</a:t>
            </a:r>
          </a:p>
        </p:txBody>
      </p:sp>
      <p:sp>
        <p:nvSpPr>
          <p:cNvPr id="14" name="TextBox 14"/>
          <p:cNvSpPr txBox="1"/>
          <p:nvPr/>
        </p:nvSpPr>
        <p:spPr>
          <a:xfrm>
            <a:off x="1028700" y="952500"/>
            <a:ext cx="4686300" cy="654025"/>
          </a:xfrm>
          <a:prstGeom prst="rect">
            <a:avLst/>
          </a:prstGeom>
        </p:spPr>
        <p:txBody>
          <a:bodyPr wrap="square" lIns="0" tIns="0" rIns="0" bIns="0" rtlCol="0" anchor="t">
            <a:spAutoFit/>
          </a:bodyPr>
          <a:lstStyle/>
          <a:p>
            <a:pPr algn="ctr">
              <a:lnSpc>
                <a:spcPts val="5109"/>
              </a:lnSpc>
            </a:pPr>
            <a:r>
              <a:rPr lang="en-US" sz="3649" dirty="0">
                <a:solidFill>
                  <a:srgbClr val="191919"/>
                </a:solidFill>
                <a:latin typeface="Montnapha Bold"/>
              </a:rPr>
              <a:t>Hasil dan </a:t>
            </a:r>
            <a:r>
              <a:rPr lang="en-US" sz="3649" dirty="0" err="1">
                <a:solidFill>
                  <a:srgbClr val="191919"/>
                </a:solidFill>
                <a:latin typeface="Montnapha Bold"/>
              </a:rPr>
              <a:t>Pembahasan</a:t>
            </a:r>
            <a:endParaRPr lang="en-US" sz="3649" dirty="0">
              <a:solidFill>
                <a:srgbClr val="191919"/>
              </a:solidFill>
              <a:latin typeface="Montnapha Bold"/>
            </a:endParaRPr>
          </a:p>
        </p:txBody>
      </p:sp>
      <p:sp>
        <p:nvSpPr>
          <p:cNvPr id="15" name="TextBox 15"/>
          <p:cNvSpPr txBox="1"/>
          <p:nvPr/>
        </p:nvSpPr>
        <p:spPr>
          <a:xfrm>
            <a:off x="1028700" y="1536065"/>
            <a:ext cx="11673487" cy="701675"/>
          </a:xfrm>
          <a:prstGeom prst="rect">
            <a:avLst/>
          </a:prstGeom>
        </p:spPr>
        <p:txBody>
          <a:bodyPr lIns="0" tIns="0" rIns="0" bIns="0" rtlCol="0" anchor="t">
            <a:spAutoFit/>
          </a:bodyPr>
          <a:lstStyle/>
          <a:p>
            <a:pPr algn="just">
              <a:lnSpc>
                <a:spcPts val="2800"/>
              </a:lnSpc>
            </a:pPr>
            <a:r>
              <a:rPr lang="en-US" sz="2000">
                <a:solidFill>
                  <a:srgbClr val="000000"/>
                </a:solidFill>
                <a:latin typeface="The Youngest"/>
              </a:rPr>
              <a:t>Metode evaluasi yang digunakan adalah menggunakan confusion matrix. Confusion matrix dapat memperoleh hasil prediksi yang didapatkan model melalui proses training dan testing. </a:t>
            </a:r>
          </a:p>
        </p:txBody>
      </p:sp>
      <p:sp>
        <p:nvSpPr>
          <p:cNvPr id="16" name="TextBox 16"/>
          <p:cNvSpPr txBox="1"/>
          <p:nvPr/>
        </p:nvSpPr>
        <p:spPr>
          <a:xfrm>
            <a:off x="1028700" y="2621963"/>
            <a:ext cx="2300139" cy="362585"/>
          </a:xfrm>
          <a:prstGeom prst="rect">
            <a:avLst/>
          </a:prstGeom>
        </p:spPr>
        <p:txBody>
          <a:bodyPr lIns="0" tIns="0" rIns="0" bIns="0" rtlCol="0" anchor="t">
            <a:spAutoFit/>
          </a:bodyPr>
          <a:lstStyle/>
          <a:p>
            <a:pPr algn="l">
              <a:lnSpc>
                <a:spcPts val="2860"/>
              </a:lnSpc>
              <a:spcBef>
                <a:spcPct val="0"/>
              </a:spcBef>
            </a:pPr>
            <a:r>
              <a:rPr lang="en-US" sz="2200">
                <a:solidFill>
                  <a:srgbClr val="000000"/>
                </a:solidFill>
                <a:latin typeface="Montnapha Bold"/>
              </a:rPr>
              <a:t>SVM (CLASSIFIER)</a:t>
            </a:r>
          </a:p>
        </p:txBody>
      </p:sp>
      <p:sp>
        <p:nvSpPr>
          <p:cNvPr id="17" name="TextBox 17"/>
          <p:cNvSpPr txBox="1"/>
          <p:nvPr/>
        </p:nvSpPr>
        <p:spPr>
          <a:xfrm>
            <a:off x="8745145" y="2701957"/>
            <a:ext cx="3957042" cy="362585"/>
          </a:xfrm>
          <a:prstGeom prst="rect">
            <a:avLst/>
          </a:prstGeom>
        </p:spPr>
        <p:txBody>
          <a:bodyPr lIns="0" tIns="0" rIns="0" bIns="0" rtlCol="0" anchor="t">
            <a:spAutoFit/>
          </a:bodyPr>
          <a:lstStyle/>
          <a:p>
            <a:pPr algn="l">
              <a:lnSpc>
                <a:spcPts val="2860"/>
              </a:lnSpc>
              <a:spcBef>
                <a:spcPct val="0"/>
              </a:spcBef>
            </a:pPr>
            <a:r>
              <a:rPr lang="en-US" sz="2200">
                <a:solidFill>
                  <a:srgbClr val="000000"/>
                </a:solidFill>
                <a:latin typeface="Montnapha Bold"/>
              </a:rPr>
              <a:t>RANDOM FOREST (CLASSIFIER)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CEDEE"/>
        </a:solidFill>
        <a:effectLst/>
      </p:bgPr>
    </p:bg>
    <p:spTree>
      <p:nvGrpSpPr>
        <p:cNvPr id="1" name=""/>
        <p:cNvGrpSpPr/>
        <p:nvPr/>
      </p:nvGrpSpPr>
      <p:grpSpPr>
        <a:xfrm>
          <a:off x="0" y="0"/>
          <a:ext cx="0" cy="0"/>
          <a:chOff x="0" y="0"/>
          <a:chExt cx="0" cy="0"/>
        </a:xfrm>
      </p:grpSpPr>
      <p:sp>
        <p:nvSpPr>
          <p:cNvPr id="2" name="Freeform 2"/>
          <p:cNvSpPr/>
          <p:nvPr/>
        </p:nvSpPr>
        <p:spPr>
          <a:xfrm>
            <a:off x="1462081" y="-5391026"/>
            <a:ext cx="18103738" cy="10096315"/>
          </a:xfrm>
          <a:custGeom>
            <a:avLst/>
            <a:gdLst/>
            <a:ahLst/>
            <a:cxnLst/>
            <a:rect l="l" t="t" r="r" b="b"/>
            <a:pathLst>
              <a:path w="18103738" h="10096315">
                <a:moveTo>
                  <a:pt x="0" y="0"/>
                </a:moveTo>
                <a:lnTo>
                  <a:pt x="18103738" y="0"/>
                </a:lnTo>
                <a:lnTo>
                  <a:pt x="18103738" y="10096315"/>
                </a:lnTo>
                <a:lnTo>
                  <a:pt x="0" y="10096315"/>
                </a:lnTo>
                <a:lnTo>
                  <a:pt x="0" y="0"/>
                </a:lnTo>
                <a:close/>
              </a:path>
            </a:pathLst>
          </a:custGeom>
          <a:blipFill>
            <a:blip r:embed="rId2"/>
            <a:stretch>
              <a:fillRect/>
            </a:stretch>
          </a:blipFill>
        </p:spPr>
        <p:txBody>
          <a:bodyPr/>
          <a:lstStyle/>
          <a:p>
            <a:endParaRPr lang="en-ID"/>
          </a:p>
        </p:txBody>
      </p:sp>
      <p:sp>
        <p:nvSpPr>
          <p:cNvPr id="3" name="Freeform 3"/>
          <p:cNvSpPr/>
          <p:nvPr/>
        </p:nvSpPr>
        <p:spPr>
          <a:xfrm>
            <a:off x="10113835" y="-1582735"/>
            <a:ext cx="15979806" cy="8229600"/>
          </a:xfrm>
          <a:custGeom>
            <a:avLst/>
            <a:gdLst/>
            <a:ahLst/>
            <a:cxnLst/>
            <a:rect l="l" t="t" r="r" b="b"/>
            <a:pathLst>
              <a:path w="15979806" h="8229600">
                <a:moveTo>
                  <a:pt x="0" y="0"/>
                </a:moveTo>
                <a:lnTo>
                  <a:pt x="15979806" y="0"/>
                </a:lnTo>
                <a:lnTo>
                  <a:pt x="15979806" y="8229600"/>
                </a:lnTo>
                <a:lnTo>
                  <a:pt x="0" y="8229600"/>
                </a:lnTo>
                <a:lnTo>
                  <a:pt x="0" y="0"/>
                </a:lnTo>
                <a:close/>
              </a:path>
            </a:pathLst>
          </a:custGeom>
          <a:blipFill>
            <a:blip r:embed="rId3"/>
            <a:stretch>
              <a:fillRect/>
            </a:stretch>
          </a:blipFill>
        </p:spPr>
        <p:txBody>
          <a:bodyPr/>
          <a:lstStyle/>
          <a:p>
            <a:endParaRPr lang="en-ID"/>
          </a:p>
        </p:txBody>
      </p:sp>
      <p:sp>
        <p:nvSpPr>
          <p:cNvPr id="4" name="Freeform 4"/>
          <p:cNvSpPr/>
          <p:nvPr/>
        </p:nvSpPr>
        <p:spPr>
          <a:xfrm>
            <a:off x="15624958" y="4074725"/>
            <a:ext cx="2130201" cy="9682731"/>
          </a:xfrm>
          <a:custGeom>
            <a:avLst/>
            <a:gdLst/>
            <a:ahLst/>
            <a:cxnLst/>
            <a:rect l="l" t="t" r="r" b="b"/>
            <a:pathLst>
              <a:path w="2130201" h="9682731">
                <a:moveTo>
                  <a:pt x="0" y="0"/>
                </a:moveTo>
                <a:lnTo>
                  <a:pt x="2130200" y="0"/>
                </a:lnTo>
                <a:lnTo>
                  <a:pt x="2130200" y="9682731"/>
                </a:lnTo>
                <a:lnTo>
                  <a:pt x="0" y="9682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sp>
        <p:nvSpPr>
          <p:cNvPr id="5" name="Freeform 5"/>
          <p:cNvSpPr/>
          <p:nvPr/>
        </p:nvSpPr>
        <p:spPr>
          <a:xfrm>
            <a:off x="0" y="0"/>
            <a:ext cx="18288000" cy="10360550"/>
          </a:xfrm>
          <a:custGeom>
            <a:avLst/>
            <a:gdLst/>
            <a:ahLst/>
            <a:cxnLst/>
            <a:rect l="l" t="t" r="r" b="b"/>
            <a:pathLst>
              <a:path w="18288000" h="10360550">
                <a:moveTo>
                  <a:pt x="0" y="0"/>
                </a:moveTo>
                <a:lnTo>
                  <a:pt x="18288000" y="0"/>
                </a:lnTo>
                <a:lnTo>
                  <a:pt x="18288000" y="10360550"/>
                </a:lnTo>
                <a:lnTo>
                  <a:pt x="0" y="10360550"/>
                </a:lnTo>
                <a:lnTo>
                  <a:pt x="0" y="0"/>
                </a:lnTo>
                <a:close/>
              </a:path>
            </a:pathLst>
          </a:custGeom>
          <a:blipFill>
            <a:blip r:embed="rId6">
              <a:alphaModFix amt="49000"/>
            </a:blip>
            <a:stretch>
              <a:fillRect b="-17382"/>
            </a:stretch>
          </a:blipFill>
        </p:spPr>
        <p:txBody>
          <a:bodyPr/>
          <a:lstStyle/>
          <a:p>
            <a:endParaRPr lang="en-ID"/>
          </a:p>
        </p:txBody>
      </p:sp>
      <p:grpSp>
        <p:nvGrpSpPr>
          <p:cNvPr id="6" name="Group 6"/>
          <p:cNvGrpSpPr/>
          <p:nvPr/>
        </p:nvGrpSpPr>
        <p:grpSpPr>
          <a:xfrm>
            <a:off x="1028700" y="8916090"/>
            <a:ext cx="16230600" cy="684419"/>
            <a:chOff x="0" y="0"/>
            <a:chExt cx="4274726" cy="180259"/>
          </a:xfrm>
        </p:grpSpPr>
        <p:sp>
          <p:nvSpPr>
            <p:cNvPr id="7" name="Freeform 7"/>
            <p:cNvSpPr/>
            <p:nvPr/>
          </p:nvSpPr>
          <p:spPr>
            <a:xfrm>
              <a:off x="0" y="0"/>
              <a:ext cx="4274726" cy="180259"/>
            </a:xfrm>
            <a:custGeom>
              <a:avLst/>
              <a:gdLst/>
              <a:ahLst/>
              <a:cxnLst/>
              <a:rect l="l" t="t" r="r" b="b"/>
              <a:pathLst>
                <a:path w="4274726" h="180259">
                  <a:moveTo>
                    <a:pt x="24327" y="0"/>
                  </a:moveTo>
                  <a:lnTo>
                    <a:pt x="4250399" y="0"/>
                  </a:lnTo>
                  <a:cubicBezTo>
                    <a:pt x="4263834" y="0"/>
                    <a:pt x="4274726" y="10891"/>
                    <a:pt x="4274726" y="24327"/>
                  </a:cubicBezTo>
                  <a:lnTo>
                    <a:pt x="4274726" y="155932"/>
                  </a:lnTo>
                  <a:cubicBezTo>
                    <a:pt x="4274726" y="162384"/>
                    <a:pt x="4272163" y="168571"/>
                    <a:pt x="4267601" y="173133"/>
                  </a:cubicBezTo>
                  <a:cubicBezTo>
                    <a:pt x="4263039" y="177696"/>
                    <a:pt x="4256851" y="180259"/>
                    <a:pt x="4250399" y="180259"/>
                  </a:cubicBezTo>
                  <a:lnTo>
                    <a:pt x="24327" y="180259"/>
                  </a:lnTo>
                  <a:cubicBezTo>
                    <a:pt x="10891" y="180259"/>
                    <a:pt x="0" y="169367"/>
                    <a:pt x="0" y="155932"/>
                  </a:cubicBezTo>
                  <a:lnTo>
                    <a:pt x="0" y="24327"/>
                  </a:lnTo>
                  <a:cubicBezTo>
                    <a:pt x="0" y="10891"/>
                    <a:pt x="10891" y="0"/>
                    <a:pt x="24327" y="0"/>
                  </a:cubicBezTo>
                  <a:close/>
                </a:path>
              </a:pathLst>
            </a:custGeom>
            <a:solidFill>
              <a:srgbClr val="000000">
                <a:alpha val="0"/>
              </a:srgbClr>
            </a:solidFill>
            <a:ln w="38100" cap="rnd">
              <a:solidFill>
                <a:srgbClr val="000000"/>
              </a:solidFill>
              <a:prstDash val="solid"/>
              <a:round/>
            </a:ln>
          </p:spPr>
          <p:txBody>
            <a:bodyPr/>
            <a:lstStyle/>
            <a:p>
              <a:endParaRPr lang="en-ID"/>
            </a:p>
          </p:txBody>
        </p:sp>
        <p:sp>
          <p:nvSpPr>
            <p:cNvPr id="8" name="TextBox 8"/>
            <p:cNvSpPr txBox="1"/>
            <p:nvPr/>
          </p:nvSpPr>
          <p:spPr>
            <a:xfrm>
              <a:off x="0" y="-28575"/>
              <a:ext cx="4274726" cy="208834"/>
            </a:xfrm>
            <a:prstGeom prst="rect">
              <a:avLst/>
            </a:prstGeom>
          </p:spPr>
          <p:txBody>
            <a:bodyPr lIns="50800" tIns="50800" rIns="50800" bIns="50800" rtlCol="0" anchor="ctr"/>
            <a:lstStyle/>
            <a:p>
              <a:pPr algn="ctr">
                <a:lnSpc>
                  <a:spcPts val="3120"/>
                </a:lnSpc>
              </a:pPr>
              <a:endParaRPr/>
            </a:p>
          </p:txBody>
        </p:sp>
      </p:grpSp>
      <p:sp>
        <p:nvSpPr>
          <p:cNvPr id="9" name="TextBox 9"/>
          <p:cNvSpPr txBox="1"/>
          <p:nvPr/>
        </p:nvSpPr>
        <p:spPr>
          <a:xfrm>
            <a:off x="12901385" y="952500"/>
            <a:ext cx="4125069" cy="631190"/>
          </a:xfrm>
          <a:prstGeom prst="rect">
            <a:avLst/>
          </a:prstGeom>
        </p:spPr>
        <p:txBody>
          <a:bodyPr lIns="0" tIns="0" rIns="0" bIns="0" rtlCol="0" anchor="t">
            <a:spAutoFit/>
          </a:bodyPr>
          <a:lstStyle/>
          <a:p>
            <a:pPr algn="ctr">
              <a:lnSpc>
                <a:spcPts val="5109"/>
              </a:lnSpc>
            </a:pPr>
            <a:r>
              <a:rPr lang="en-US" sz="3649">
                <a:solidFill>
                  <a:srgbClr val="191919"/>
                </a:solidFill>
                <a:latin typeface="Montnapha Bold"/>
              </a:rPr>
              <a:t>LB01 - Kelompok 11 </a:t>
            </a:r>
          </a:p>
        </p:txBody>
      </p:sp>
      <p:sp>
        <p:nvSpPr>
          <p:cNvPr id="10" name="TextBox 10"/>
          <p:cNvSpPr txBox="1"/>
          <p:nvPr/>
        </p:nvSpPr>
        <p:spPr>
          <a:xfrm>
            <a:off x="16607458" y="8983980"/>
            <a:ext cx="411361" cy="558165"/>
          </a:xfrm>
          <a:prstGeom prst="rect">
            <a:avLst/>
          </a:prstGeom>
        </p:spPr>
        <p:txBody>
          <a:bodyPr lIns="0" tIns="0" rIns="0" bIns="0" rtlCol="0" anchor="t">
            <a:spAutoFit/>
          </a:bodyPr>
          <a:lstStyle/>
          <a:p>
            <a:pPr algn="ctr">
              <a:lnSpc>
                <a:spcPts val="4409"/>
              </a:lnSpc>
            </a:pPr>
            <a:r>
              <a:rPr lang="en-US" sz="3150">
                <a:solidFill>
                  <a:srgbClr val="000000"/>
                </a:solidFill>
                <a:latin typeface="Poppins Bold"/>
              </a:rPr>
              <a:t>10</a:t>
            </a:r>
          </a:p>
        </p:txBody>
      </p:sp>
      <p:sp>
        <p:nvSpPr>
          <p:cNvPr id="11" name="TextBox 11"/>
          <p:cNvSpPr txBox="1"/>
          <p:nvPr/>
        </p:nvSpPr>
        <p:spPr>
          <a:xfrm>
            <a:off x="1462081" y="9016683"/>
            <a:ext cx="3895804" cy="416559"/>
          </a:xfrm>
          <a:prstGeom prst="rect">
            <a:avLst/>
          </a:prstGeom>
        </p:spPr>
        <p:txBody>
          <a:bodyPr lIns="0" tIns="0" rIns="0" bIns="0" rtlCol="0" anchor="t">
            <a:spAutoFit/>
          </a:bodyPr>
          <a:lstStyle/>
          <a:p>
            <a:pPr algn="l">
              <a:lnSpc>
                <a:spcPts val="3290"/>
              </a:lnSpc>
            </a:pPr>
            <a:r>
              <a:rPr lang="en-US" sz="2350">
                <a:solidFill>
                  <a:srgbClr val="000000"/>
                </a:solidFill>
                <a:latin typeface="Poppins Bold"/>
              </a:rPr>
              <a:t>DATA ANALYTICS</a:t>
            </a:r>
          </a:p>
        </p:txBody>
      </p:sp>
      <p:sp>
        <p:nvSpPr>
          <p:cNvPr id="12" name="TextBox 12"/>
          <p:cNvSpPr txBox="1"/>
          <p:nvPr/>
        </p:nvSpPr>
        <p:spPr>
          <a:xfrm>
            <a:off x="1028699" y="952500"/>
            <a:ext cx="2557313" cy="654025"/>
          </a:xfrm>
          <a:prstGeom prst="rect">
            <a:avLst/>
          </a:prstGeom>
        </p:spPr>
        <p:txBody>
          <a:bodyPr wrap="square" lIns="0" tIns="0" rIns="0" bIns="0" rtlCol="0" anchor="t">
            <a:spAutoFit/>
          </a:bodyPr>
          <a:lstStyle/>
          <a:p>
            <a:pPr algn="ctr">
              <a:lnSpc>
                <a:spcPts val="5109"/>
              </a:lnSpc>
            </a:pPr>
            <a:r>
              <a:rPr lang="en-US" sz="3649" dirty="0">
                <a:solidFill>
                  <a:srgbClr val="191919"/>
                </a:solidFill>
                <a:latin typeface="Montnapha Bold"/>
              </a:rPr>
              <a:t>Kesimpulan</a:t>
            </a:r>
          </a:p>
        </p:txBody>
      </p:sp>
      <p:sp>
        <p:nvSpPr>
          <p:cNvPr id="13" name="TextBox 13"/>
          <p:cNvSpPr txBox="1"/>
          <p:nvPr/>
        </p:nvSpPr>
        <p:spPr>
          <a:xfrm>
            <a:off x="1028700" y="2125663"/>
            <a:ext cx="11673487" cy="5283200"/>
          </a:xfrm>
          <a:prstGeom prst="rect">
            <a:avLst/>
          </a:prstGeom>
        </p:spPr>
        <p:txBody>
          <a:bodyPr lIns="0" tIns="0" rIns="0" bIns="0" rtlCol="0" anchor="t">
            <a:spAutoFit/>
          </a:bodyPr>
          <a:lstStyle/>
          <a:p>
            <a:pPr algn="just">
              <a:lnSpc>
                <a:spcPts val="2800"/>
              </a:lnSpc>
            </a:pPr>
            <a:r>
              <a:rPr lang="en-US" sz="2000">
                <a:solidFill>
                  <a:srgbClr val="000000"/>
                </a:solidFill>
                <a:latin typeface="The Youngest"/>
              </a:rPr>
              <a:t>Dari hasil prediksi testing yang diperoleh dari kedua metode (SVM dan random forest), kedua metode memberikan hasil prediksi yang cukup akurat:</a:t>
            </a:r>
          </a:p>
          <a:p>
            <a:pPr algn="just">
              <a:lnSpc>
                <a:spcPts val="2800"/>
              </a:lnSpc>
            </a:pPr>
            <a:endParaRPr lang="en-US" sz="2000">
              <a:solidFill>
                <a:srgbClr val="000000"/>
              </a:solidFill>
              <a:latin typeface="The Youngest"/>
            </a:endParaRPr>
          </a:p>
          <a:p>
            <a:pPr algn="just">
              <a:lnSpc>
                <a:spcPts val="2800"/>
              </a:lnSpc>
            </a:pPr>
            <a:r>
              <a:rPr lang="en-US" sz="2000">
                <a:solidFill>
                  <a:srgbClr val="000000"/>
                </a:solidFill>
                <a:latin typeface="The Youngest"/>
              </a:rPr>
              <a:t>Akurasi SVM                 : 96.01634320735445%</a:t>
            </a:r>
          </a:p>
          <a:p>
            <a:pPr algn="just">
              <a:lnSpc>
                <a:spcPts val="2800"/>
              </a:lnSpc>
            </a:pPr>
            <a:r>
              <a:rPr lang="en-US" sz="2000">
                <a:solidFill>
                  <a:srgbClr val="000000"/>
                </a:solidFill>
                <a:latin typeface="The Youngest"/>
              </a:rPr>
              <a:t>Akurasi Random Forest : 98.77425944841676%</a:t>
            </a:r>
          </a:p>
          <a:p>
            <a:pPr algn="just">
              <a:lnSpc>
                <a:spcPts val="2800"/>
              </a:lnSpc>
            </a:pPr>
            <a:endParaRPr lang="en-US" sz="2000">
              <a:solidFill>
                <a:srgbClr val="000000"/>
              </a:solidFill>
              <a:latin typeface="The Youngest"/>
            </a:endParaRPr>
          </a:p>
          <a:p>
            <a:pPr algn="just">
              <a:lnSpc>
                <a:spcPts val="2800"/>
              </a:lnSpc>
            </a:pPr>
            <a:r>
              <a:rPr lang="en-US" sz="2000">
                <a:solidFill>
                  <a:srgbClr val="000000"/>
                </a:solidFill>
                <a:latin typeface="The Youngest"/>
              </a:rPr>
              <a:t>Hal ini menunjukan performa model yang baik dan bagaimana peran dan pengaruh setiap atribut fitur terhadap atribut targetnya. Akan tetapi,  jika dibandingkan Random Forest memiliki tingkat akurasi yang lebih tinggi dari pada SVM. Alasan: </a:t>
            </a:r>
          </a:p>
          <a:p>
            <a:pPr marL="431801" lvl="1" indent="-215900" algn="just">
              <a:lnSpc>
                <a:spcPts val="2800"/>
              </a:lnSpc>
              <a:buAutoNum type="arabicPeriod"/>
            </a:pPr>
            <a:r>
              <a:rPr lang="en-US" sz="2000">
                <a:solidFill>
                  <a:srgbClr val="000000"/>
                </a:solidFill>
                <a:latin typeface="The Youngest"/>
              </a:rPr>
              <a:t>Random forest dapat lebih baik dalam menangani data dengan fitur yang lebih banyak dan dapat menangani kompleksitas dalam korelasi antar fitur. Sedangkan SVM akan lebih baik jika data dapat terpisahkan dengan jelas dan baik oleh hyperplane. </a:t>
            </a:r>
          </a:p>
          <a:p>
            <a:pPr marL="431801" lvl="1" indent="-215900" algn="just">
              <a:lnSpc>
                <a:spcPts val="2800"/>
              </a:lnSpc>
              <a:buAutoNum type="arabicPeriod"/>
            </a:pPr>
            <a:r>
              <a:rPr lang="en-US" sz="2000">
                <a:solidFill>
                  <a:srgbClr val="000000"/>
                </a:solidFill>
                <a:latin typeface="The Youngest"/>
              </a:rPr>
              <a:t>Random forest mampu mengatasi risiko overfitting yang terjadi pada data dengan menggabungkan prediksi dari banyak decision tree yang dibangun pada prosesnya.  SVM rentan terhadap overfitting dan memerlukan proses tuning yang baik.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CEDEE"/>
        </a:solidFill>
        <a:effectLst/>
      </p:bgPr>
    </p:bg>
    <p:spTree>
      <p:nvGrpSpPr>
        <p:cNvPr id="1" name=""/>
        <p:cNvGrpSpPr/>
        <p:nvPr/>
      </p:nvGrpSpPr>
      <p:grpSpPr>
        <a:xfrm>
          <a:off x="0" y="0"/>
          <a:ext cx="0" cy="0"/>
          <a:chOff x="0" y="0"/>
          <a:chExt cx="0" cy="0"/>
        </a:xfrm>
      </p:grpSpPr>
      <p:sp>
        <p:nvSpPr>
          <p:cNvPr id="2" name="Freeform 2"/>
          <p:cNvSpPr/>
          <p:nvPr/>
        </p:nvSpPr>
        <p:spPr>
          <a:xfrm rot="-10800000">
            <a:off x="-10326042" y="2909254"/>
            <a:ext cx="15979806" cy="8229600"/>
          </a:xfrm>
          <a:custGeom>
            <a:avLst/>
            <a:gdLst/>
            <a:ahLst/>
            <a:cxnLst/>
            <a:rect l="l" t="t" r="r" b="b"/>
            <a:pathLst>
              <a:path w="15979806" h="8229600">
                <a:moveTo>
                  <a:pt x="0" y="0"/>
                </a:moveTo>
                <a:lnTo>
                  <a:pt x="15979806" y="0"/>
                </a:lnTo>
                <a:lnTo>
                  <a:pt x="15979806" y="8229600"/>
                </a:lnTo>
                <a:lnTo>
                  <a:pt x="0" y="8229600"/>
                </a:lnTo>
                <a:lnTo>
                  <a:pt x="0" y="0"/>
                </a:lnTo>
                <a:close/>
              </a:path>
            </a:pathLst>
          </a:custGeom>
          <a:blipFill>
            <a:blip r:embed="rId2">
              <a:alphaModFix amt="55000"/>
            </a:blip>
            <a:stretch>
              <a:fillRect/>
            </a:stretch>
          </a:blipFill>
        </p:spPr>
        <p:txBody>
          <a:bodyPr/>
          <a:lstStyle/>
          <a:p>
            <a:endParaRPr lang="en-ID"/>
          </a:p>
        </p:txBody>
      </p:sp>
      <p:sp>
        <p:nvSpPr>
          <p:cNvPr id="3" name="Freeform 3"/>
          <p:cNvSpPr/>
          <p:nvPr/>
        </p:nvSpPr>
        <p:spPr>
          <a:xfrm>
            <a:off x="10113835" y="-1582735"/>
            <a:ext cx="15979806" cy="8229600"/>
          </a:xfrm>
          <a:custGeom>
            <a:avLst/>
            <a:gdLst/>
            <a:ahLst/>
            <a:cxnLst/>
            <a:rect l="l" t="t" r="r" b="b"/>
            <a:pathLst>
              <a:path w="15979806" h="8229600">
                <a:moveTo>
                  <a:pt x="0" y="0"/>
                </a:moveTo>
                <a:lnTo>
                  <a:pt x="15979806" y="0"/>
                </a:lnTo>
                <a:lnTo>
                  <a:pt x="15979806" y="8229600"/>
                </a:lnTo>
                <a:lnTo>
                  <a:pt x="0" y="8229600"/>
                </a:lnTo>
                <a:lnTo>
                  <a:pt x="0" y="0"/>
                </a:lnTo>
                <a:close/>
              </a:path>
            </a:pathLst>
          </a:custGeom>
          <a:blipFill>
            <a:blip r:embed="rId2"/>
            <a:stretch>
              <a:fillRect/>
            </a:stretch>
          </a:blipFill>
        </p:spPr>
        <p:txBody>
          <a:bodyPr/>
          <a:lstStyle/>
          <a:p>
            <a:endParaRPr lang="en-ID"/>
          </a:p>
        </p:txBody>
      </p:sp>
      <p:sp>
        <p:nvSpPr>
          <p:cNvPr id="4" name="Freeform 4"/>
          <p:cNvSpPr/>
          <p:nvPr/>
        </p:nvSpPr>
        <p:spPr>
          <a:xfrm>
            <a:off x="13539742" y="2764486"/>
            <a:ext cx="5166360" cy="8229600"/>
          </a:xfrm>
          <a:custGeom>
            <a:avLst/>
            <a:gdLst/>
            <a:ahLst/>
            <a:cxnLst/>
            <a:rect l="l" t="t" r="r" b="b"/>
            <a:pathLst>
              <a:path w="5166360" h="8229600">
                <a:moveTo>
                  <a:pt x="0" y="0"/>
                </a:moveTo>
                <a:lnTo>
                  <a:pt x="5166360" y="0"/>
                </a:lnTo>
                <a:lnTo>
                  <a:pt x="5166360" y="8229600"/>
                </a:lnTo>
                <a:lnTo>
                  <a:pt x="0" y="8229600"/>
                </a:lnTo>
                <a:lnTo>
                  <a:pt x="0" y="0"/>
                </a:lnTo>
                <a:close/>
              </a:path>
            </a:pathLst>
          </a:custGeom>
          <a:blipFill>
            <a:blip r:embed="rId3"/>
            <a:stretch>
              <a:fillRect/>
            </a:stretch>
          </a:blipFill>
        </p:spPr>
        <p:txBody>
          <a:bodyPr/>
          <a:lstStyle/>
          <a:p>
            <a:endParaRPr lang="en-ID"/>
          </a:p>
        </p:txBody>
      </p:sp>
      <p:sp>
        <p:nvSpPr>
          <p:cNvPr id="5" name="Freeform 5"/>
          <p:cNvSpPr/>
          <p:nvPr/>
        </p:nvSpPr>
        <p:spPr>
          <a:xfrm>
            <a:off x="184262" y="3549342"/>
            <a:ext cx="18103738" cy="10096315"/>
          </a:xfrm>
          <a:custGeom>
            <a:avLst/>
            <a:gdLst/>
            <a:ahLst/>
            <a:cxnLst/>
            <a:rect l="l" t="t" r="r" b="b"/>
            <a:pathLst>
              <a:path w="18103738" h="10096315">
                <a:moveTo>
                  <a:pt x="0" y="0"/>
                </a:moveTo>
                <a:lnTo>
                  <a:pt x="18103738" y="0"/>
                </a:lnTo>
                <a:lnTo>
                  <a:pt x="18103738" y="10096316"/>
                </a:lnTo>
                <a:lnTo>
                  <a:pt x="0" y="10096316"/>
                </a:lnTo>
                <a:lnTo>
                  <a:pt x="0" y="0"/>
                </a:lnTo>
                <a:close/>
              </a:path>
            </a:pathLst>
          </a:custGeom>
          <a:blipFill>
            <a:blip r:embed="rId4"/>
            <a:stretch>
              <a:fillRect/>
            </a:stretch>
          </a:blipFill>
        </p:spPr>
        <p:txBody>
          <a:bodyPr/>
          <a:lstStyle/>
          <a:p>
            <a:endParaRPr lang="en-ID"/>
          </a:p>
        </p:txBody>
      </p:sp>
      <p:sp>
        <p:nvSpPr>
          <p:cNvPr id="6" name="Freeform 6"/>
          <p:cNvSpPr/>
          <p:nvPr/>
        </p:nvSpPr>
        <p:spPr>
          <a:xfrm>
            <a:off x="0" y="0"/>
            <a:ext cx="18288000" cy="10360550"/>
          </a:xfrm>
          <a:custGeom>
            <a:avLst/>
            <a:gdLst/>
            <a:ahLst/>
            <a:cxnLst/>
            <a:rect l="l" t="t" r="r" b="b"/>
            <a:pathLst>
              <a:path w="18288000" h="10360550">
                <a:moveTo>
                  <a:pt x="0" y="0"/>
                </a:moveTo>
                <a:lnTo>
                  <a:pt x="18288000" y="0"/>
                </a:lnTo>
                <a:lnTo>
                  <a:pt x="18288000" y="10360550"/>
                </a:lnTo>
                <a:lnTo>
                  <a:pt x="0" y="10360550"/>
                </a:lnTo>
                <a:lnTo>
                  <a:pt x="0" y="0"/>
                </a:lnTo>
                <a:close/>
              </a:path>
            </a:pathLst>
          </a:custGeom>
          <a:blipFill>
            <a:blip r:embed="rId5">
              <a:alphaModFix amt="49000"/>
            </a:blip>
            <a:stretch>
              <a:fillRect b="-17382"/>
            </a:stretch>
          </a:blipFill>
        </p:spPr>
        <p:txBody>
          <a:bodyPr/>
          <a:lstStyle/>
          <a:p>
            <a:endParaRPr lang="en-ID"/>
          </a:p>
        </p:txBody>
      </p:sp>
      <p:sp>
        <p:nvSpPr>
          <p:cNvPr id="7" name="TextBox 7"/>
          <p:cNvSpPr txBox="1"/>
          <p:nvPr/>
        </p:nvSpPr>
        <p:spPr>
          <a:xfrm>
            <a:off x="1994781" y="3901828"/>
            <a:ext cx="12816127" cy="1666389"/>
          </a:xfrm>
          <a:prstGeom prst="rect">
            <a:avLst/>
          </a:prstGeom>
        </p:spPr>
        <p:txBody>
          <a:bodyPr lIns="0" tIns="0" rIns="0" bIns="0" rtlCol="0" anchor="t">
            <a:spAutoFit/>
          </a:bodyPr>
          <a:lstStyle/>
          <a:p>
            <a:pPr algn="l">
              <a:lnSpc>
                <a:spcPts val="13676"/>
              </a:lnSpc>
            </a:pPr>
            <a:r>
              <a:rPr lang="en-US" sz="9769">
                <a:solidFill>
                  <a:srgbClr val="000000"/>
                </a:solidFill>
                <a:latin typeface="DM Serif Display"/>
              </a:rPr>
              <a:t>Sekian Terimakasih.</a:t>
            </a:r>
          </a:p>
        </p:txBody>
      </p:sp>
      <p:sp>
        <p:nvSpPr>
          <p:cNvPr id="8" name="TextBox 8"/>
          <p:cNvSpPr txBox="1"/>
          <p:nvPr/>
        </p:nvSpPr>
        <p:spPr>
          <a:xfrm>
            <a:off x="2396455" y="5492017"/>
            <a:ext cx="5425678" cy="687706"/>
          </a:xfrm>
          <a:prstGeom prst="rect">
            <a:avLst/>
          </a:prstGeom>
        </p:spPr>
        <p:txBody>
          <a:bodyPr lIns="0" tIns="0" rIns="0" bIns="0" rtlCol="0" anchor="t">
            <a:spAutoFit/>
          </a:bodyPr>
          <a:lstStyle/>
          <a:p>
            <a:pPr algn="ctr">
              <a:lnSpc>
                <a:spcPts val="5669"/>
              </a:lnSpc>
            </a:pPr>
            <a:r>
              <a:rPr lang="en-US" sz="4049" spc="433">
                <a:solidFill>
                  <a:srgbClr val="191919"/>
                </a:solidFill>
                <a:latin typeface="Montnapha Bold"/>
              </a:rPr>
              <a:t>silahkan bertanya..</a:t>
            </a:r>
          </a:p>
        </p:txBody>
      </p:sp>
      <p:sp>
        <p:nvSpPr>
          <p:cNvPr id="9" name="TextBox 9"/>
          <p:cNvSpPr txBox="1"/>
          <p:nvPr/>
        </p:nvSpPr>
        <p:spPr>
          <a:xfrm>
            <a:off x="16737906" y="8983980"/>
            <a:ext cx="150465" cy="558165"/>
          </a:xfrm>
          <a:prstGeom prst="rect">
            <a:avLst/>
          </a:prstGeom>
        </p:spPr>
        <p:txBody>
          <a:bodyPr lIns="0" tIns="0" rIns="0" bIns="0" rtlCol="0" anchor="t">
            <a:spAutoFit/>
          </a:bodyPr>
          <a:lstStyle/>
          <a:p>
            <a:pPr algn="ctr">
              <a:lnSpc>
                <a:spcPts val="4409"/>
              </a:lnSpc>
            </a:pPr>
            <a:r>
              <a:rPr lang="en-US" sz="3150">
                <a:solidFill>
                  <a:srgbClr val="000000"/>
                </a:solidFill>
                <a:latin typeface="Poppins Bold"/>
              </a:rPr>
              <a:t>1</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CEDEE"/>
        </a:solidFill>
        <a:effectLst/>
      </p:bgPr>
    </p:bg>
    <p:spTree>
      <p:nvGrpSpPr>
        <p:cNvPr id="1" name=""/>
        <p:cNvGrpSpPr/>
        <p:nvPr/>
      </p:nvGrpSpPr>
      <p:grpSpPr>
        <a:xfrm>
          <a:off x="0" y="0"/>
          <a:ext cx="0" cy="0"/>
          <a:chOff x="0" y="0"/>
          <a:chExt cx="0" cy="0"/>
        </a:xfrm>
      </p:grpSpPr>
      <p:sp>
        <p:nvSpPr>
          <p:cNvPr id="2" name="Freeform 2"/>
          <p:cNvSpPr/>
          <p:nvPr/>
        </p:nvSpPr>
        <p:spPr>
          <a:xfrm rot="-10800000">
            <a:off x="-10326042" y="3608817"/>
            <a:ext cx="15979806" cy="8229600"/>
          </a:xfrm>
          <a:custGeom>
            <a:avLst/>
            <a:gdLst/>
            <a:ahLst/>
            <a:cxnLst/>
            <a:rect l="l" t="t" r="r" b="b"/>
            <a:pathLst>
              <a:path w="15979806" h="8229600">
                <a:moveTo>
                  <a:pt x="0" y="0"/>
                </a:moveTo>
                <a:lnTo>
                  <a:pt x="15979806" y="0"/>
                </a:lnTo>
                <a:lnTo>
                  <a:pt x="15979806" y="8229600"/>
                </a:lnTo>
                <a:lnTo>
                  <a:pt x="0" y="8229600"/>
                </a:lnTo>
                <a:lnTo>
                  <a:pt x="0" y="0"/>
                </a:lnTo>
                <a:close/>
              </a:path>
            </a:pathLst>
          </a:custGeom>
          <a:blipFill>
            <a:blip r:embed="rId2">
              <a:alphaModFix amt="55000"/>
            </a:blip>
            <a:stretch>
              <a:fillRect/>
            </a:stretch>
          </a:blipFill>
        </p:spPr>
        <p:txBody>
          <a:bodyPr/>
          <a:lstStyle/>
          <a:p>
            <a:endParaRPr lang="en-ID"/>
          </a:p>
        </p:txBody>
      </p:sp>
      <p:sp>
        <p:nvSpPr>
          <p:cNvPr id="3" name="Freeform 3"/>
          <p:cNvSpPr/>
          <p:nvPr/>
        </p:nvSpPr>
        <p:spPr>
          <a:xfrm>
            <a:off x="10113835" y="-1582735"/>
            <a:ext cx="15979806" cy="8229600"/>
          </a:xfrm>
          <a:custGeom>
            <a:avLst/>
            <a:gdLst/>
            <a:ahLst/>
            <a:cxnLst/>
            <a:rect l="l" t="t" r="r" b="b"/>
            <a:pathLst>
              <a:path w="15979806" h="8229600">
                <a:moveTo>
                  <a:pt x="0" y="0"/>
                </a:moveTo>
                <a:lnTo>
                  <a:pt x="15979806" y="0"/>
                </a:lnTo>
                <a:lnTo>
                  <a:pt x="15979806" y="8229600"/>
                </a:lnTo>
                <a:lnTo>
                  <a:pt x="0" y="8229600"/>
                </a:lnTo>
                <a:lnTo>
                  <a:pt x="0" y="0"/>
                </a:lnTo>
                <a:close/>
              </a:path>
            </a:pathLst>
          </a:custGeom>
          <a:blipFill>
            <a:blip r:embed="rId2"/>
            <a:stretch>
              <a:fillRect/>
            </a:stretch>
          </a:blipFill>
        </p:spPr>
        <p:txBody>
          <a:bodyPr/>
          <a:lstStyle/>
          <a:p>
            <a:endParaRPr lang="en-ID"/>
          </a:p>
        </p:txBody>
      </p:sp>
      <p:sp>
        <p:nvSpPr>
          <p:cNvPr id="4" name="Freeform 4"/>
          <p:cNvSpPr/>
          <p:nvPr/>
        </p:nvSpPr>
        <p:spPr>
          <a:xfrm>
            <a:off x="14676120" y="2934575"/>
            <a:ext cx="5166360" cy="8229600"/>
          </a:xfrm>
          <a:custGeom>
            <a:avLst/>
            <a:gdLst/>
            <a:ahLst/>
            <a:cxnLst/>
            <a:rect l="l" t="t" r="r" b="b"/>
            <a:pathLst>
              <a:path w="5166360" h="8229600">
                <a:moveTo>
                  <a:pt x="0" y="0"/>
                </a:moveTo>
                <a:lnTo>
                  <a:pt x="5166360" y="0"/>
                </a:lnTo>
                <a:lnTo>
                  <a:pt x="5166360" y="8229600"/>
                </a:lnTo>
                <a:lnTo>
                  <a:pt x="0" y="8229600"/>
                </a:lnTo>
                <a:lnTo>
                  <a:pt x="0" y="0"/>
                </a:lnTo>
                <a:close/>
              </a:path>
            </a:pathLst>
          </a:custGeom>
          <a:blipFill>
            <a:blip r:embed="rId3"/>
            <a:stretch>
              <a:fillRect/>
            </a:stretch>
          </a:blipFill>
        </p:spPr>
        <p:txBody>
          <a:bodyPr/>
          <a:lstStyle/>
          <a:p>
            <a:endParaRPr lang="en-ID"/>
          </a:p>
        </p:txBody>
      </p:sp>
      <p:sp>
        <p:nvSpPr>
          <p:cNvPr id="5" name="Freeform 5"/>
          <p:cNvSpPr/>
          <p:nvPr/>
        </p:nvSpPr>
        <p:spPr>
          <a:xfrm>
            <a:off x="13410781" y="3420350"/>
            <a:ext cx="2130201" cy="9682731"/>
          </a:xfrm>
          <a:custGeom>
            <a:avLst/>
            <a:gdLst/>
            <a:ahLst/>
            <a:cxnLst/>
            <a:rect l="l" t="t" r="r" b="b"/>
            <a:pathLst>
              <a:path w="2130201" h="9682731">
                <a:moveTo>
                  <a:pt x="0" y="0"/>
                </a:moveTo>
                <a:lnTo>
                  <a:pt x="2130201" y="0"/>
                </a:lnTo>
                <a:lnTo>
                  <a:pt x="2130201" y="9682731"/>
                </a:lnTo>
                <a:lnTo>
                  <a:pt x="0" y="9682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sp>
        <p:nvSpPr>
          <p:cNvPr id="6" name="Freeform 6"/>
          <p:cNvSpPr/>
          <p:nvPr/>
        </p:nvSpPr>
        <p:spPr>
          <a:xfrm>
            <a:off x="-619789" y="4257767"/>
            <a:ext cx="18103738" cy="10096315"/>
          </a:xfrm>
          <a:custGeom>
            <a:avLst/>
            <a:gdLst/>
            <a:ahLst/>
            <a:cxnLst/>
            <a:rect l="l" t="t" r="r" b="b"/>
            <a:pathLst>
              <a:path w="18103738" h="10096315">
                <a:moveTo>
                  <a:pt x="0" y="0"/>
                </a:moveTo>
                <a:lnTo>
                  <a:pt x="18103738" y="0"/>
                </a:lnTo>
                <a:lnTo>
                  <a:pt x="18103738" y="10096316"/>
                </a:lnTo>
                <a:lnTo>
                  <a:pt x="0" y="10096316"/>
                </a:lnTo>
                <a:lnTo>
                  <a:pt x="0" y="0"/>
                </a:lnTo>
                <a:close/>
              </a:path>
            </a:pathLst>
          </a:custGeom>
          <a:blipFill>
            <a:blip r:embed="rId6"/>
            <a:stretch>
              <a:fillRect/>
            </a:stretch>
          </a:blipFill>
        </p:spPr>
        <p:txBody>
          <a:bodyPr/>
          <a:lstStyle/>
          <a:p>
            <a:endParaRPr lang="en-ID"/>
          </a:p>
        </p:txBody>
      </p:sp>
      <p:sp>
        <p:nvSpPr>
          <p:cNvPr id="7" name="Freeform 7"/>
          <p:cNvSpPr/>
          <p:nvPr/>
        </p:nvSpPr>
        <p:spPr>
          <a:xfrm>
            <a:off x="0" y="0"/>
            <a:ext cx="18288000" cy="10360550"/>
          </a:xfrm>
          <a:custGeom>
            <a:avLst/>
            <a:gdLst/>
            <a:ahLst/>
            <a:cxnLst/>
            <a:rect l="l" t="t" r="r" b="b"/>
            <a:pathLst>
              <a:path w="18288000" h="10360550">
                <a:moveTo>
                  <a:pt x="0" y="0"/>
                </a:moveTo>
                <a:lnTo>
                  <a:pt x="18288000" y="0"/>
                </a:lnTo>
                <a:lnTo>
                  <a:pt x="18288000" y="10360550"/>
                </a:lnTo>
                <a:lnTo>
                  <a:pt x="0" y="10360550"/>
                </a:lnTo>
                <a:lnTo>
                  <a:pt x="0" y="0"/>
                </a:lnTo>
                <a:close/>
              </a:path>
            </a:pathLst>
          </a:custGeom>
          <a:blipFill>
            <a:blip r:embed="rId7">
              <a:alphaModFix amt="49000"/>
            </a:blip>
            <a:stretch>
              <a:fillRect b="-17382"/>
            </a:stretch>
          </a:blipFill>
        </p:spPr>
        <p:txBody>
          <a:bodyPr/>
          <a:lstStyle/>
          <a:p>
            <a:endParaRPr lang="en-ID"/>
          </a:p>
        </p:txBody>
      </p:sp>
      <p:grpSp>
        <p:nvGrpSpPr>
          <p:cNvPr id="8" name="Group 8"/>
          <p:cNvGrpSpPr/>
          <p:nvPr/>
        </p:nvGrpSpPr>
        <p:grpSpPr>
          <a:xfrm>
            <a:off x="1028700" y="8916090"/>
            <a:ext cx="16230600" cy="684419"/>
            <a:chOff x="0" y="0"/>
            <a:chExt cx="4274726" cy="180259"/>
          </a:xfrm>
        </p:grpSpPr>
        <p:sp>
          <p:nvSpPr>
            <p:cNvPr id="9" name="Freeform 9"/>
            <p:cNvSpPr/>
            <p:nvPr/>
          </p:nvSpPr>
          <p:spPr>
            <a:xfrm>
              <a:off x="0" y="0"/>
              <a:ext cx="4274726" cy="180259"/>
            </a:xfrm>
            <a:custGeom>
              <a:avLst/>
              <a:gdLst/>
              <a:ahLst/>
              <a:cxnLst/>
              <a:rect l="l" t="t" r="r" b="b"/>
              <a:pathLst>
                <a:path w="4274726" h="180259">
                  <a:moveTo>
                    <a:pt x="24327" y="0"/>
                  </a:moveTo>
                  <a:lnTo>
                    <a:pt x="4250399" y="0"/>
                  </a:lnTo>
                  <a:cubicBezTo>
                    <a:pt x="4263834" y="0"/>
                    <a:pt x="4274726" y="10891"/>
                    <a:pt x="4274726" y="24327"/>
                  </a:cubicBezTo>
                  <a:lnTo>
                    <a:pt x="4274726" y="155932"/>
                  </a:lnTo>
                  <a:cubicBezTo>
                    <a:pt x="4274726" y="162384"/>
                    <a:pt x="4272163" y="168571"/>
                    <a:pt x="4267601" y="173133"/>
                  </a:cubicBezTo>
                  <a:cubicBezTo>
                    <a:pt x="4263039" y="177696"/>
                    <a:pt x="4256851" y="180259"/>
                    <a:pt x="4250399" y="180259"/>
                  </a:cubicBezTo>
                  <a:lnTo>
                    <a:pt x="24327" y="180259"/>
                  </a:lnTo>
                  <a:cubicBezTo>
                    <a:pt x="10891" y="180259"/>
                    <a:pt x="0" y="169367"/>
                    <a:pt x="0" y="155932"/>
                  </a:cubicBezTo>
                  <a:lnTo>
                    <a:pt x="0" y="24327"/>
                  </a:lnTo>
                  <a:cubicBezTo>
                    <a:pt x="0" y="10891"/>
                    <a:pt x="10891" y="0"/>
                    <a:pt x="24327" y="0"/>
                  </a:cubicBezTo>
                  <a:close/>
                </a:path>
              </a:pathLst>
            </a:custGeom>
            <a:solidFill>
              <a:srgbClr val="000000">
                <a:alpha val="0"/>
              </a:srgbClr>
            </a:solidFill>
            <a:ln w="38100" cap="rnd">
              <a:solidFill>
                <a:srgbClr val="000000"/>
              </a:solidFill>
              <a:prstDash val="solid"/>
              <a:round/>
            </a:ln>
          </p:spPr>
          <p:txBody>
            <a:bodyPr/>
            <a:lstStyle/>
            <a:p>
              <a:endParaRPr lang="en-ID"/>
            </a:p>
          </p:txBody>
        </p:sp>
        <p:sp>
          <p:nvSpPr>
            <p:cNvPr id="10" name="TextBox 10"/>
            <p:cNvSpPr txBox="1"/>
            <p:nvPr/>
          </p:nvSpPr>
          <p:spPr>
            <a:xfrm>
              <a:off x="0" y="-28575"/>
              <a:ext cx="4274726" cy="208834"/>
            </a:xfrm>
            <a:prstGeom prst="rect">
              <a:avLst/>
            </a:prstGeom>
          </p:spPr>
          <p:txBody>
            <a:bodyPr lIns="50800" tIns="50800" rIns="50800" bIns="50800" rtlCol="0" anchor="ctr"/>
            <a:lstStyle/>
            <a:p>
              <a:pPr algn="ctr">
                <a:lnSpc>
                  <a:spcPts val="3120"/>
                </a:lnSpc>
              </a:pPr>
              <a:endParaRPr/>
            </a:p>
          </p:txBody>
        </p:sp>
      </p:grpSp>
      <p:sp>
        <p:nvSpPr>
          <p:cNvPr id="11" name="TextBox 11"/>
          <p:cNvSpPr txBox="1"/>
          <p:nvPr/>
        </p:nvSpPr>
        <p:spPr>
          <a:xfrm>
            <a:off x="12901385" y="952500"/>
            <a:ext cx="4125069" cy="631190"/>
          </a:xfrm>
          <a:prstGeom prst="rect">
            <a:avLst/>
          </a:prstGeom>
        </p:spPr>
        <p:txBody>
          <a:bodyPr lIns="0" tIns="0" rIns="0" bIns="0" rtlCol="0" anchor="t">
            <a:spAutoFit/>
          </a:bodyPr>
          <a:lstStyle/>
          <a:p>
            <a:pPr algn="ctr">
              <a:lnSpc>
                <a:spcPts val="5109"/>
              </a:lnSpc>
            </a:pPr>
            <a:r>
              <a:rPr lang="en-US" sz="3649">
                <a:solidFill>
                  <a:srgbClr val="191919"/>
                </a:solidFill>
                <a:latin typeface="Montnapha Bold"/>
              </a:rPr>
              <a:t>LB01 - Kelompok 11 </a:t>
            </a:r>
          </a:p>
        </p:txBody>
      </p:sp>
      <p:sp>
        <p:nvSpPr>
          <p:cNvPr id="12" name="TextBox 12"/>
          <p:cNvSpPr txBox="1"/>
          <p:nvPr/>
        </p:nvSpPr>
        <p:spPr>
          <a:xfrm>
            <a:off x="16698913" y="8983980"/>
            <a:ext cx="228451" cy="558165"/>
          </a:xfrm>
          <a:prstGeom prst="rect">
            <a:avLst/>
          </a:prstGeom>
        </p:spPr>
        <p:txBody>
          <a:bodyPr lIns="0" tIns="0" rIns="0" bIns="0" rtlCol="0" anchor="t">
            <a:spAutoFit/>
          </a:bodyPr>
          <a:lstStyle/>
          <a:p>
            <a:pPr algn="ctr">
              <a:lnSpc>
                <a:spcPts val="4409"/>
              </a:lnSpc>
            </a:pPr>
            <a:r>
              <a:rPr lang="en-US" sz="3150">
                <a:solidFill>
                  <a:srgbClr val="000000"/>
                </a:solidFill>
                <a:latin typeface="Poppins Bold"/>
              </a:rPr>
              <a:t>2</a:t>
            </a:r>
          </a:p>
        </p:txBody>
      </p:sp>
      <p:sp>
        <p:nvSpPr>
          <p:cNvPr id="13" name="TextBox 13"/>
          <p:cNvSpPr txBox="1"/>
          <p:nvPr/>
        </p:nvSpPr>
        <p:spPr>
          <a:xfrm>
            <a:off x="1462081" y="9016683"/>
            <a:ext cx="3895804" cy="416559"/>
          </a:xfrm>
          <a:prstGeom prst="rect">
            <a:avLst/>
          </a:prstGeom>
        </p:spPr>
        <p:txBody>
          <a:bodyPr lIns="0" tIns="0" rIns="0" bIns="0" rtlCol="0" anchor="t">
            <a:spAutoFit/>
          </a:bodyPr>
          <a:lstStyle/>
          <a:p>
            <a:pPr algn="l">
              <a:lnSpc>
                <a:spcPts val="3290"/>
              </a:lnSpc>
            </a:pPr>
            <a:r>
              <a:rPr lang="en-US" sz="2350">
                <a:solidFill>
                  <a:srgbClr val="000000"/>
                </a:solidFill>
                <a:latin typeface="Poppins Bold"/>
              </a:rPr>
              <a:t>DATA ANALYTICS</a:t>
            </a:r>
          </a:p>
        </p:txBody>
      </p:sp>
      <p:sp>
        <p:nvSpPr>
          <p:cNvPr id="14" name="TextBox 14"/>
          <p:cNvSpPr txBox="1"/>
          <p:nvPr/>
        </p:nvSpPr>
        <p:spPr>
          <a:xfrm>
            <a:off x="1224110" y="952500"/>
            <a:ext cx="1900089" cy="654025"/>
          </a:xfrm>
          <a:prstGeom prst="rect">
            <a:avLst/>
          </a:prstGeom>
        </p:spPr>
        <p:txBody>
          <a:bodyPr wrap="square" lIns="0" tIns="0" rIns="0" bIns="0" rtlCol="0" anchor="t">
            <a:spAutoFit/>
          </a:bodyPr>
          <a:lstStyle/>
          <a:p>
            <a:pPr algn="ctr">
              <a:lnSpc>
                <a:spcPts val="5109"/>
              </a:lnSpc>
            </a:pPr>
            <a:r>
              <a:rPr lang="en-US" sz="3649" dirty="0" err="1">
                <a:solidFill>
                  <a:srgbClr val="191919"/>
                </a:solidFill>
                <a:latin typeface="Montnapha Bold"/>
              </a:rPr>
              <a:t>Anggota</a:t>
            </a:r>
            <a:endParaRPr lang="en-US" sz="3649" dirty="0">
              <a:solidFill>
                <a:srgbClr val="191919"/>
              </a:solidFill>
              <a:latin typeface="Montnapha Bold"/>
            </a:endParaRPr>
          </a:p>
        </p:txBody>
      </p:sp>
      <p:sp>
        <p:nvSpPr>
          <p:cNvPr id="15" name="TextBox 15"/>
          <p:cNvSpPr txBox="1"/>
          <p:nvPr/>
        </p:nvSpPr>
        <p:spPr>
          <a:xfrm>
            <a:off x="2549416" y="2877425"/>
            <a:ext cx="5146625" cy="1028700"/>
          </a:xfrm>
          <a:prstGeom prst="rect">
            <a:avLst/>
          </a:prstGeom>
        </p:spPr>
        <p:txBody>
          <a:bodyPr lIns="0" tIns="0" rIns="0" bIns="0" rtlCol="0" anchor="t">
            <a:spAutoFit/>
          </a:bodyPr>
          <a:lstStyle/>
          <a:p>
            <a:pPr algn="ctr">
              <a:lnSpc>
                <a:spcPts val="4199"/>
              </a:lnSpc>
            </a:pPr>
            <a:r>
              <a:rPr lang="en-US" sz="2999">
                <a:solidFill>
                  <a:srgbClr val="000000"/>
                </a:solidFill>
                <a:latin typeface="The Youngest"/>
              </a:rPr>
              <a:t>Amadeus Reyno Adi Nugroho </a:t>
            </a:r>
          </a:p>
          <a:p>
            <a:pPr algn="l">
              <a:lnSpc>
                <a:spcPts val="4199"/>
              </a:lnSpc>
            </a:pPr>
            <a:r>
              <a:rPr lang="en-US" sz="2999">
                <a:solidFill>
                  <a:srgbClr val="000000"/>
                </a:solidFill>
                <a:latin typeface="The Youngest"/>
              </a:rPr>
              <a:t>2602112316</a:t>
            </a:r>
          </a:p>
        </p:txBody>
      </p:sp>
      <p:sp>
        <p:nvSpPr>
          <p:cNvPr id="16" name="TextBox 16"/>
          <p:cNvSpPr txBox="1"/>
          <p:nvPr/>
        </p:nvSpPr>
        <p:spPr>
          <a:xfrm>
            <a:off x="2549416" y="4490682"/>
            <a:ext cx="2065734" cy="1028700"/>
          </a:xfrm>
          <a:prstGeom prst="rect">
            <a:avLst/>
          </a:prstGeom>
        </p:spPr>
        <p:txBody>
          <a:bodyPr lIns="0" tIns="0" rIns="0" bIns="0" rtlCol="0" anchor="t">
            <a:spAutoFit/>
          </a:bodyPr>
          <a:lstStyle/>
          <a:p>
            <a:pPr algn="l">
              <a:lnSpc>
                <a:spcPts val="4199"/>
              </a:lnSpc>
            </a:pPr>
            <a:r>
              <a:rPr lang="en-US" sz="2999">
                <a:solidFill>
                  <a:srgbClr val="000000"/>
                </a:solidFill>
                <a:latin typeface="The Youngest"/>
              </a:rPr>
              <a:t>Jeremia Raja</a:t>
            </a:r>
          </a:p>
          <a:p>
            <a:pPr algn="l">
              <a:lnSpc>
                <a:spcPts val="4199"/>
              </a:lnSpc>
            </a:pPr>
            <a:r>
              <a:rPr lang="en-US" sz="2999">
                <a:solidFill>
                  <a:srgbClr val="000000"/>
                </a:solidFill>
                <a:latin typeface="The Youngest"/>
              </a:rPr>
              <a:t>2602112676</a:t>
            </a:r>
          </a:p>
        </p:txBody>
      </p:sp>
      <p:sp>
        <p:nvSpPr>
          <p:cNvPr id="17" name="TextBox 17"/>
          <p:cNvSpPr txBox="1"/>
          <p:nvPr/>
        </p:nvSpPr>
        <p:spPr>
          <a:xfrm>
            <a:off x="2549416" y="6103940"/>
            <a:ext cx="3827413" cy="1028700"/>
          </a:xfrm>
          <a:prstGeom prst="rect">
            <a:avLst/>
          </a:prstGeom>
        </p:spPr>
        <p:txBody>
          <a:bodyPr lIns="0" tIns="0" rIns="0" bIns="0" rtlCol="0" anchor="t">
            <a:spAutoFit/>
          </a:bodyPr>
          <a:lstStyle/>
          <a:p>
            <a:pPr algn="ctr">
              <a:lnSpc>
                <a:spcPts val="4199"/>
              </a:lnSpc>
            </a:pPr>
            <a:r>
              <a:rPr lang="en-US" sz="2999">
                <a:solidFill>
                  <a:srgbClr val="000000"/>
                </a:solidFill>
                <a:latin typeface="The Youngest"/>
              </a:rPr>
              <a:t>Matthew Wilson Drata</a:t>
            </a:r>
          </a:p>
          <a:p>
            <a:pPr algn="l">
              <a:lnSpc>
                <a:spcPts val="4199"/>
              </a:lnSpc>
            </a:pPr>
            <a:r>
              <a:rPr lang="en-US" sz="2999">
                <a:solidFill>
                  <a:srgbClr val="000000"/>
                </a:solidFill>
                <a:latin typeface="The Youngest"/>
              </a:rPr>
              <a:t>2602115362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CEDEE"/>
        </a:solidFill>
        <a:effectLst/>
      </p:bgPr>
    </p:bg>
    <p:spTree>
      <p:nvGrpSpPr>
        <p:cNvPr id="1" name=""/>
        <p:cNvGrpSpPr/>
        <p:nvPr/>
      </p:nvGrpSpPr>
      <p:grpSpPr>
        <a:xfrm>
          <a:off x="0" y="0"/>
          <a:ext cx="0" cy="0"/>
          <a:chOff x="0" y="0"/>
          <a:chExt cx="0" cy="0"/>
        </a:xfrm>
      </p:grpSpPr>
      <p:sp>
        <p:nvSpPr>
          <p:cNvPr id="2" name="Freeform 2"/>
          <p:cNvSpPr/>
          <p:nvPr/>
        </p:nvSpPr>
        <p:spPr>
          <a:xfrm rot="-10800000">
            <a:off x="-10326042" y="3608817"/>
            <a:ext cx="15979806" cy="8229600"/>
          </a:xfrm>
          <a:custGeom>
            <a:avLst/>
            <a:gdLst/>
            <a:ahLst/>
            <a:cxnLst/>
            <a:rect l="l" t="t" r="r" b="b"/>
            <a:pathLst>
              <a:path w="15979806" h="8229600">
                <a:moveTo>
                  <a:pt x="0" y="0"/>
                </a:moveTo>
                <a:lnTo>
                  <a:pt x="15979806" y="0"/>
                </a:lnTo>
                <a:lnTo>
                  <a:pt x="15979806" y="8229600"/>
                </a:lnTo>
                <a:lnTo>
                  <a:pt x="0" y="8229600"/>
                </a:lnTo>
                <a:lnTo>
                  <a:pt x="0" y="0"/>
                </a:lnTo>
                <a:close/>
              </a:path>
            </a:pathLst>
          </a:custGeom>
          <a:blipFill>
            <a:blip r:embed="rId2">
              <a:alphaModFix amt="55000"/>
            </a:blip>
            <a:stretch>
              <a:fillRect/>
            </a:stretch>
          </a:blipFill>
        </p:spPr>
        <p:txBody>
          <a:bodyPr/>
          <a:lstStyle/>
          <a:p>
            <a:endParaRPr lang="en-ID"/>
          </a:p>
        </p:txBody>
      </p:sp>
      <p:sp>
        <p:nvSpPr>
          <p:cNvPr id="3" name="Freeform 3"/>
          <p:cNvSpPr/>
          <p:nvPr/>
        </p:nvSpPr>
        <p:spPr>
          <a:xfrm>
            <a:off x="10113835" y="-1582735"/>
            <a:ext cx="15979806" cy="8229600"/>
          </a:xfrm>
          <a:custGeom>
            <a:avLst/>
            <a:gdLst/>
            <a:ahLst/>
            <a:cxnLst/>
            <a:rect l="l" t="t" r="r" b="b"/>
            <a:pathLst>
              <a:path w="15979806" h="8229600">
                <a:moveTo>
                  <a:pt x="0" y="0"/>
                </a:moveTo>
                <a:lnTo>
                  <a:pt x="15979806" y="0"/>
                </a:lnTo>
                <a:lnTo>
                  <a:pt x="15979806" y="8229600"/>
                </a:lnTo>
                <a:lnTo>
                  <a:pt x="0" y="8229600"/>
                </a:lnTo>
                <a:lnTo>
                  <a:pt x="0" y="0"/>
                </a:lnTo>
                <a:close/>
              </a:path>
            </a:pathLst>
          </a:custGeom>
          <a:blipFill>
            <a:blip r:embed="rId2"/>
            <a:stretch>
              <a:fillRect/>
            </a:stretch>
          </a:blipFill>
        </p:spPr>
        <p:txBody>
          <a:bodyPr/>
          <a:lstStyle/>
          <a:p>
            <a:endParaRPr lang="en-ID"/>
          </a:p>
        </p:txBody>
      </p:sp>
      <p:sp>
        <p:nvSpPr>
          <p:cNvPr id="4" name="Freeform 4"/>
          <p:cNvSpPr/>
          <p:nvPr/>
        </p:nvSpPr>
        <p:spPr>
          <a:xfrm>
            <a:off x="14088675" y="3849627"/>
            <a:ext cx="2130201" cy="9682731"/>
          </a:xfrm>
          <a:custGeom>
            <a:avLst/>
            <a:gdLst/>
            <a:ahLst/>
            <a:cxnLst/>
            <a:rect l="l" t="t" r="r" b="b"/>
            <a:pathLst>
              <a:path w="2130201" h="9682731">
                <a:moveTo>
                  <a:pt x="0" y="0"/>
                </a:moveTo>
                <a:lnTo>
                  <a:pt x="2130201" y="0"/>
                </a:lnTo>
                <a:lnTo>
                  <a:pt x="2130201" y="9682731"/>
                </a:lnTo>
                <a:lnTo>
                  <a:pt x="0" y="96827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D"/>
          </a:p>
        </p:txBody>
      </p:sp>
      <p:sp>
        <p:nvSpPr>
          <p:cNvPr id="5" name="Freeform 5"/>
          <p:cNvSpPr/>
          <p:nvPr/>
        </p:nvSpPr>
        <p:spPr>
          <a:xfrm>
            <a:off x="3253890" y="3436043"/>
            <a:ext cx="18103738" cy="10096315"/>
          </a:xfrm>
          <a:custGeom>
            <a:avLst/>
            <a:gdLst/>
            <a:ahLst/>
            <a:cxnLst/>
            <a:rect l="l" t="t" r="r" b="b"/>
            <a:pathLst>
              <a:path w="18103738" h="10096315">
                <a:moveTo>
                  <a:pt x="0" y="0"/>
                </a:moveTo>
                <a:lnTo>
                  <a:pt x="18103738" y="0"/>
                </a:lnTo>
                <a:lnTo>
                  <a:pt x="18103738" y="10096315"/>
                </a:lnTo>
                <a:lnTo>
                  <a:pt x="0" y="10096315"/>
                </a:lnTo>
                <a:lnTo>
                  <a:pt x="0" y="0"/>
                </a:lnTo>
                <a:close/>
              </a:path>
            </a:pathLst>
          </a:custGeom>
          <a:blipFill>
            <a:blip r:embed="rId5"/>
            <a:stretch>
              <a:fillRect/>
            </a:stretch>
          </a:blipFill>
        </p:spPr>
        <p:txBody>
          <a:bodyPr/>
          <a:lstStyle/>
          <a:p>
            <a:endParaRPr lang="en-ID"/>
          </a:p>
        </p:txBody>
      </p:sp>
      <p:sp>
        <p:nvSpPr>
          <p:cNvPr id="6" name="Freeform 6"/>
          <p:cNvSpPr/>
          <p:nvPr/>
        </p:nvSpPr>
        <p:spPr>
          <a:xfrm>
            <a:off x="0" y="0"/>
            <a:ext cx="18288000" cy="10360550"/>
          </a:xfrm>
          <a:custGeom>
            <a:avLst/>
            <a:gdLst/>
            <a:ahLst/>
            <a:cxnLst/>
            <a:rect l="l" t="t" r="r" b="b"/>
            <a:pathLst>
              <a:path w="18288000" h="10360550">
                <a:moveTo>
                  <a:pt x="0" y="0"/>
                </a:moveTo>
                <a:lnTo>
                  <a:pt x="18288000" y="0"/>
                </a:lnTo>
                <a:lnTo>
                  <a:pt x="18288000" y="10360550"/>
                </a:lnTo>
                <a:lnTo>
                  <a:pt x="0" y="10360550"/>
                </a:lnTo>
                <a:lnTo>
                  <a:pt x="0" y="0"/>
                </a:lnTo>
                <a:close/>
              </a:path>
            </a:pathLst>
          </a:custGeom>
          <a:blipFill>
            <a:blip r:embed="rId6">
              <a:alphaModFix amt="49000"/>
            </a:blip>
            <a:stretch>
              <a:fillRect b="-17382"/>
            </a:stretch>
          </a:blipFill>
        </p:spPr>
        <p:txBody>
          <a:bodyPr/>
          <a:lstStyle/>
          <a:p>
            <a:endParaRPr lang="en-ID"/>
          </a:p>
        </p:txBody>
      </p:sp>
      <p:grpSp>
        <p:nvGrpSpPr>
          <p:cNvPr id="7" name="Group 7"/>
          <p:cNvGrpSpPr/>
          <p:nvPr/>
        </p:nvGrpSpPr>
        <p:grpSpPr>
          <a:xfrm>
            <a:off x="1028700" y="8916090"/>
            <a:ext cx="16230600" cy="684419"/>
            <a:chOff x="0" y="0"/>
            <a:chExt cx="4274726" cy="180259"/>
          </a:xfrm>
        </p:grpSpPr>
        <p:sp>
          <p:nvSpPr>
            <p:cNvPr id="8" name="Freeform 8"/>
            <p:cNvSpPr/>
            <p:nvPr/>
          </p:nvSpPr>
          <p:spPr>
            <a:xfrm>
              <a:off x="0" y="0"/>
              <a:ext cx="4274726" cy="180259"/>
            </a:xfrm>
            <a:custGeom>
              <a:avLst/>
              <a:gdLst/>
              <a:ahLst/>
              <a:cxnLst/>
              <a:rect l="l" t="t" r="r" b="b"/>
              <a:pathLst>
                <a:path w="4274726" h="180259">
                  <a:moveTo>
                    <a:pt x="24327" y="0"/>
                  </a:moveTo>
                  <a:lnTo>
                    <a:pt x="4250399" y="0"/>
                  </a:lnTo>
                  <a:cubicBezTo>
                    <a:pt x="4263834" y="0"/>
                    <a:pt x="4274726" y="10891"/>
                    <a:pt x="4274726" y="24327"/>
                  </a:cubicBezTo>
                  <a:lnTo>
                    <a:pt x="4274726" y="155932"/>
                  </a:lnTo>
                  <a:cubicBezTo>
                    <a:pt x="4274726" y="162384"/>
                    <a:pt x="4272163" y="168571"/>
                    <a:pt x="4267601" y="173133"/>
                  </a:cubicBezTo>
                  <a:cubicBezTo>
                    <a:pt x="4263039" y="177696"/>
                    <a:pt x="4256851" y="180259"/>
                    <a:pt x="4250399" y="180259"/>
                  </a:cubicBezTo>
                  <a:lnTo>
                    <a:pt x="24327" y="180259"/>
                  </a:lnTo>
                  <a:cubicBezTo>
                    <a:pt x="10891" y="180259"/>
                    <a:pt x="0" y="169367"/>
                    <a:pt x="0" y="155932"/>
                  </a:cubicBezTo>
                  <a:lnTo>
                    <a:pt x="0" y="24327"/>
                  </a:lnTo>
                  <a:cubicBezTo>
                    <a:pt x="0" y="10891"/>
                    <a:pt x="10891" y="0"/>
                    <a:pt x="24327" y="0"/>
                  </a:cubicBezTo>
                  <a:close/>
                </a:path>
              </a:pathLst>
            </a:custGeom>
            <a:solidFill>
              <a:srgbClr val="000000">
                <a:alpha val="0"/>
              </a:srgbClr>
            </a:solidFill>
            <a:ln w="38100" cap="rnd">
              <a:solidFill>
                <a:srgbClr val="000000"/>
              </a:solidFill>
              <a:prstDash val="solid"/>
              <a:round/>
            </a:ln>
          </p:spPr>
          <p:txBody>
            <a:bodyPr/>
            <a:lstStyle/>
            <a:p>
              <a:endParaRPr lang="en-ID"/>
            </a:p>
          </p:txBody>
        </p:sp>
        <p:sp>
          <p:nvSpPr>
            <p:cNvPr id="9" name="TextBox 9"/>
            <p:cNvSpPr txBox="1"/>
            <p:nvPr/>
          </p:nvSpPr>
          <p:spPr>
            <a:xfrm>
              <a:off x="0" y="-28575"/>
              <a:ext cx="4274726" cy="208834"/>
            </a:xfrm>
            <a:prstGeom prst="rect">
              <a:avLst/>
            </a:prstGeom>
          </p:spPr>
          <p:txBody>
            <a:bodyPr lIns="50800" tIns="50800" rIns="50800" bIns="50800" rtlCol="0" anchor="ctr"/>
            <a:lstStyle/>
            <a:p>
              <a:pPr algn="ctr">
                <a:lnSpc>
                  <a:spcPts val="3120"/>
                </a:lnSpc>
              </a:pPr>
              <a:endParaRPr/>
            </a:p>
          </p:txBody>
        </p:sp>
      </p:grpSp>
      <p:sp>
        <p:nvSpPr>
          <p:cNvPr id="10" name="TextBox 10"/>
          <p:cNvSpPr txBox="1"/>
          <p:nvPr/>
        </p:nvSpPr>
        <p:spPr>
          <a:xfrm>
            <a:off x="12901385" y="952500"/>
            <a:ext cx="4125069" cy="631190"/>
          </a:xfrm>
          <a:prstGeom prst="rect">
            <a:avLst/>
          </a:prstGeom>
        </p:spPr>
        <p:txBody>
          <a:bodyPr lIns="0" tIns="0" rIns="0" bIns="0" rtlCol="0" anchor="t">
            <a:spAutoFit/>
          </a:bodyPr>
          <a:lstStyle/>
          <a:p>
            <a:pPr algn="ctr">
              <a:lnSpc>
                <a:spcPts val="5109"/>
              </a:lnSpc>
            </a:pPr>
            <a:r>
              <a:rPr lang="en-US" sz="3649">
                <a:solidFill>
                  <a:srgbClr val="191919"/>
                </a:solidFill>
                <a:latin typeface="Montnapha Bold"/>
              </a:rPr>
              <a:t>LB01 - Kelompok 11 </a:t>
            </a:r>
          </a:p>
        </p:txBody>
      </p:sp>
      <p:sp>
        <p:nvSpPr>
          <p:cNvPr id="11" name="TextBox 11"/>
          <p:cNvSpPr txBox="1"/>
          <p:nvPr/>
        </p:nvSpPr>
        <p:spPr>
          <a:xfrm>
            <a:off x="16692067" y="8983980"/>
            <a:ext cx="242143" cy="558165"/>
          </a:xfrm>
          <a:prstGeom prst="rect">
            <a:avLst/>
          </a:prstGeom>
        </p:spPr>
        <p:txBody>
          <a:bodyPr lIns="0" tIns="0" rIns="0" bIns="0" rtlCol="0" anchor="t">
            <a:spAutoFit/>
          </a:bodyPr>
          <a:lstStyle/>
          <a:p>
            <a:pPr algn="ctr">
              <a:lnSpc>
                <a:spcPts val="4409"/>
              </a:lnSpc>
            </a:pPr>
            <a:r>
              <a:rPr lang="en-US" sz="3150">
                <a:solidFill>
                  <a:srgbClr val="000000"/>
                </a:solidFill>
                <a:latin typeface="Poppins Bold"/>
              </a:rPr>
              <a:t>3</a:t>
            </a:r>
          </a:p>
        </p:txBody>
      </p:sp>
      <p:sp>
        <p:nvSpPr>
          <p:cNvPr id="12" name="TextBox 12"/>
          <p:cNvSpPr txBox="1"/>
          <p:nvPr/>
        </p:nvSpPr>
        <p:spPr>
          <a:xfrm>
            <a:off x="1462081" y="9016683"/>
            <a:ext cx="3895804" cy="416559"/>
          </a:xfrm>
          <a:prstGeom prst="rect">
            <a:avLst/>
          </a:prstGeom>
        </p:spPr>
        <p:txBody>
          <a:bodyPr lIns="0" tIns="0" rIns="0" bIns="0" rtlCol="0" anchor="t">
            <a:spAutoFit/>
          </a:bodyPr>
          <a:lstStyle/>
          <a:p>
            <a:pPr algn="l">
              <a:lnSpc>
                <a:spcPts val="3290"/>
              </a:lnSpc>
            </a:pPr>
            <a:r>
              <a:rPr lang="en-US" sz="2350">
                <a:solidFill>
                  <a:srgbClr val="000000"/>
                </a:solidFill>
                <a:latin typeface="Poppins Bold"/>
              </a:rPr>
              <a:t>DATA ANALYTICS</a:t>
            </a:r>
          </a:p>
        </p:txBody>
      </p:sp>
      <p:sp>
        <p:nvSpPr>
          <p:cNvPr id="13" name="TextBox 13"/>
          <p:cNvSpPr txBox="1"/>
          <p:nvPr/>
        </p:nvSpPr>
        <p:spPr>
          <a:xfrm>
            <a:off x="1028700" y="952500"/>
            <a:ext cx="3467100" cy="654025"/>
          </a:xfrm>
          <a:prstGeom prst="rect">
            <a:avLst/>
          </a:prstGeom>
        </p:spPr>
        <p:txBody>
          <a:bodyPr wrap="square" lIns="0" tIns="0" rIns="0" bIns="0" rtlCol="0" anchor="t">
            <a:spAutoFit/>
          </a:bodyPr>
          <a:lstStyle/>
          <a:p>
            <a:pPr algn="ctr">
              <a:lnSpc>
                <a:spcPts val="5109"/>
              </a:lnSpc>
            </a:pPr>
            <a:r>
              <a:rPr lang="en-US" sz="3649" dirty="0" err="1">
                <a:solidFill>
                  <a:srgbClr val="191919"/>
                </a:solidFill>
                <a:latin typeface="Montnapha Bold"/>
              </a:rPr>
              <a:t>Latar</a:t>
            </a:r>
            <a:r>
              <a:rPr lang="en-US" sz="3649" dirty="0">
                <a:solidFill>
                  <a:srgbClr val="191919"/>
                </a:solidFill>
                <a:latin typeface="Montnapha Bold"/>
              </a:rPr>
              <a:t> </a:t>
            </a:r>
            <a:r>
              <a:rPr lang="en-US" sz="3649" dirty="0" err="1">
                <a:solidFill>
                  <a:srgbClr val="191919"/>
                </a:solidFill>
                <a:latin typeface="Montnapha Bold"/>
              </a:rPr>
              <a:t>Belakang</a:t>
            </a:r>
            <a:endParaRPr lang="en-US" sz="3649" dirty="0">
              <a:solidFill>
                <a:srgbClr val="191919"/>
              </a:solidFill>
              <a:latin typeface="Montnapha Bold"/>
            </a:endParaRPr>
          </a:p>
        </p:txBody>
      </p:sp>
      <p:sp>
        <p:nvSpPr>
          <p:cNvPr id="14" name="TextBox 14"/>
          <p:cNvSpPr txBox="1"/>
          <p:nvPr/>
        </p:nvSpPr>
        <p:spPr>
          <a:xfrm>
            <a:off x="1028700" y="2080804"/>
            <a:ext cx="11673487" cy="5635625"/>
          </a:xfrm>
          <a:prstGeom prst="rect">
            <a:avLst/>
          </a:prstGeom>
        </p:spPr>
        <p:txBody>
          <a:bodyPr lIns="0" tIns="0" rIns="0" bIns="0" rtlCol="0" anchor="t">
            <a:spAutoFit/>
          </a:bodyPr>
          <a:lstStyle/>
          <a:p>
            <a:pPr algn="just">
              <a:lnSpc>
                <a:spcPts val="2800"/>
              </a:lnSpc>
            </a:pPr>
            <a:r>
              <a:rPr lang="en-US" sz="2000">
                <a:solidFill>
                  <a:srgbClr val="000000"/>
                </a:solidFill>
                <a:latin typeface="The Youngest"/>
              </a:rPr>
              <a:t>    Kualitas udara merupakan salah satu indikator penting dalam menjaga kesehatan dan kesejahteraan masyarakat. Akan tetapi, di beberapa tahun belakang kualitas udara di berbagai daerah di Indonesia sudah mengalami penurunan. Kualitas udara yang buruk dapat dinilai dari banyaknya polutan yang tercampur di dalam lapisan atmosfer. Polutan ini dapat berbentuk zat-zat yang berbahaya, khususnya bagi sistem respirasi makhluk hidup. Karena itu, polusi udara oleh polutan tersebut dapat menimbulkan berbagai efek negatif bagi lingkungan dan ekosistem di dalamnya. </a:t>
            </a:r>
          </a:p>
          <a:p>
            <a:pPr algn="just">
              <a:lnSpc>
                <a:spcPts val="2800"/>
              </a:lnSpc>
            </a:pPr>
            <a:endParaRPr lang="en-US" sz="2000">
              <a:solidFill>
                <a:srgbClr val="000000"/>
              </a:solidFill>
              <a:latin typeface="The Youngest"/>
            </a:endParaRPr>
          </a:p>
          <a:p>
            <a:pPr algn="just">
              <a:lnSpc>
                <a:spcPts val="2800"/>
              </a:lnSpc>
            </a:pPr>
            <a:r>
              <a:rPr lang="en-US" sz="2000">
                <a:solidFill>
                  <a:srgbClr val="000000"/>
                </a:solidFill>
                <a:latin typeface="The Youngest"/>
              </a:rPr>
              <a:t>    Salah satu kota yang menjadi penyumbang polusi udara saat ini adalah kota Jakarta. Jakarta merupakan kota metropolitan dengan berbagai aktivitas dan tingkat kepadatan penduduk yang sangat tinggi. Dengan kondisi tersebut, kota Jakarta tidak terlepas dari menurunnya kualitas udara kota yang dihasilkan dari berbagai faktor, seperti meningkatnya jumlah penggunaan kendaraan pribadi , aktivitas industri, sistem kebersihan dan tata letak perkotaan, dan berbagai faktor lainnya. Berdasarkan permasalahan tersebut, diperlukan adanya pengolahan dan analisis data indeks kualitas udara Jakarta guna mendapat informasi yang menjadi kebutuhan mendesak untuk membantu pengambilan keputusan seperti prediksi kualitas udara kedepannya.</a:t>
            </a:r>
          </a:p>
          <a:p>
            <a:pPr algn="just">
              <a:lnSpc>
                <a:spcPts val="2800"/>
              </a:lnSpc>
            </a:pPr>
            <a:endParaRPr lang="en-US" sz="2000">
              <a:solidFill>
                <a:srgbClr val="000000"/>
              </a:solidFill>
              <a:latin typeface="The Younges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CEDEE"/>
        </a:solidFill>
        <a:effectLst/>
      </p:bgPr>
    </p:bg>
    <p:spTree>
      <p:nvGrpSpPr>
        <p:cNvPr id="1" name=""/>
        <p:cNvGrpSpPr/>
        <p:nvPr/>
      </p:nvGrpSpPr>
      <p:grpSpPr>
        <a:xfrm>
          <a:off x="0" y="0"/>
          <a:ext cx="0" cy="0"/>
          <a:chOff x="0" y="0"/>
          <a:chExt cx="0" cy="0"/>
        </a:xfrm>
      </p:grpSpPr>
      <p:sp>
        <p:nvSpPr>
          <p:cNvPr id="2" name="Freeform 2"/>
          <p:cNvSpPr/>
          <p:nvPr/>
        </p:nvSpPr>
        <p:spPr>
          <a:xfrm rot="-10800000">
            <a:off x="-10326042" y="3608817"/>
            <a:ext cx="15979806" cy="8229600"/>
          </a:xfrm>
          <a:custGeom>
            <a:avLst/>
            <a:gdLst/>
            <a:ahLst/>
            <a:cxnLst/>
            <a:rect l="l" t="t" r="r" b="b"/>
            <a:pathLst>
              <a:path w="15979806" h="8229600">
                <a:moveTo>
                  <a:pt x="0" y="0"/>
                </a:moveTo>
                <a:lnTo>
                  <a:pt x="15979806" y="0"/>
                </a:lnTo>
                <a:lnTo>
                  <a:pt x="15979806" y="8229600"/>
                </a:lnTo>
                <a:lnTo>
                  <a:pt x="0" y="8229600"/>
                </a:lnTo>
                <a:lnTo>
                  <a:pt x="0" y="0"/>
                </a:lnTo>
                <a:close/>
              </a:path>
            </a:pathLst>
          </a:custGeom>
          <a:blipFill>
            <a:blip r:embed="rId2">
              <a:alphaModFix amt="55000"/>
            </a:blip>
            <a:stretch>
              <a:fillRect/>
            </a:stretch>
          </a:blipFill>
        </p:spPr>
        <p:txBody>
          <a:bodyPr/>
          <a:lstStyle/>
          <a:p>
            <a:endParaRPr lang="en-ID"/>
          </a:p>
        </p:txBody>
      </p:sp>
      <p:sp>
        <p:nvSpPr>
          <p:cNvPr id="3" name="Freeform 3"/>
          <p:cNvSpPr/>
          <p:nvPr/>
        </p:nvSpPr>
        <p:spPr>
          <a:xfrm>
            <a:off x="10113835" y="-1582735"/>
            <a:ext cx="15979806" cy="8229600"/>
          </a:xfrm>
          <a:custGeom>
            <a:avLst/>
            <a:gdLst/>
            <a:ahLst/>
            <a:cxnLst/>
            <a:rect l="l" t="t" r="r" b="b"/>
            <a:pathLst>
              <a:path w="15979806" h="8229600">
                <a:moveTo>
                  <a:pt x="0" y="0"/>
                </a:moveTo>
                <a:lnTo>
                  <a:pt x="15979806" y="0"/>
                </a:lnTo>
                <a:lnTo>
                  <a:pt x="15979806" y="8229600"/>
                </a:lnTo>
                <a:lnTo>
                  <a:pt x="0" y="8229600"/>
                </a:lnTo>
                <a:lnTo>
                  <a:pt x="0" y="0"/>
                </a:lnTo>
                <a:close/>
              </a:path>
            </a:pathLst>
          </a:custGeom>
          <a:blipFill>
            <a:blip r:embed="rId2"/>
            <a:stretch>
              <a:fillRect/>
            </a:stretch>
          </a:blipFill>
        </p:spPr>
        <p:txBody>
          <a:bodyPr/>
          <a:lstStyle/>
          <a:p>
            <a:endParaRPr lang="en-ID"/>
          </a:p>
        </p:txBody>
      </p:sp>
      <p:sp>
        <p:nvSpPr>
          <p:cNvPr id="4" name="Freeform 4"/>
          <p:cNvSpPr/>
          <p:nvPr/>
        </p:nvSpPr>
        <p:spPr>
          <a:xfrm>
            <a:off x="15748038" y="3268575"/>
            <a:ext cx="2130201" cy="9682731"/>
          </a:xfrm>
          <a:custGeom>
            <a:avLst/>
            <a:gdLst/>
            <a:ahLst/>
            <a:cxnLst/>
            <a:rect l="l" t="t" r="r" b="b"/>
            <a:pathLst>
              <a:path w="2130201" h="9682731">
                <a:moveTo>
                  <a:pt x="0" y="0"/>
                </a:moveTo>
                <a:lnTo>
                  <a:pt x="2130201" y="0"/>
                </a:lnTo>
                <a:lnTo>
                  <a:pt x="2130201" y="9682731"/>
                </a:lnTo>
                <a:lnTo>
                  <a:pt x="0" y="96827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D"/>
          </a:p>
        </p:txBody>
      </p:sp>
      <p:sp>
        <p:nvSpPr>
          <p:cNvPr id="5" name="Freeform 5"/>
          <p:cNvSpPr/>
          <p:nvPr/>
        </p:nvSpPr>
        <p:spPr>
          <a:xfrm>
            <a:off x="0" y="0"/>
            <a:ext cx="18288000" cy="10360550"/>
          </a:xfrm>
          <a:custGeom>
            <a:avLst/>
            <a:gdLst/>
            <a:ahLst/>
            <a:cxnLst/>
            <a:rect l="l" t="t" r="r" b="b"/>
            <a:pathLst>
              <a:path w="18288000" h="10360550">
                <a:moveTo>
                  <a:pt x="0" y="0"/>
                </a:moveTo>
                <a:lnTo>
                  <a:pt x="18288000" y="0"/>
                </a:lnTo>
                <a:lnTo>
                  <a:pt x="18288000" y="10360550"/>
                </a:lnTo>
                <a:lnTo>
                  <a:pt x="0" y="10360550"/>
                </a:lnTo>
                <a:lnTo>
                  <a:pt x="0" y="0"/>
                </a:lnTo>
                <a:close/>
              </a:path>
            </a:pathLst>
          </a:custGeom>
          <a:blipFill>
            <a:blip r:embed="rId5">
              <a:alphaModFix amt="49000"/>
            </a:blip>
            <a:stretch>
              <a:fillRect b="-17382"/>
            </a:stretch>
          </a:blipFill>
        </p:spPr>
        <p:txBody>
          <a:bodyPr/>
          <a:lstStyle/>
          <a:p>
            <a:endParaRPr lang="en-ID"/>
          </a:p>
        </p:txBody>
      </p:sp>
      <p:grpSp>
        <p:nvGrpSpPr>
          <p:cNvPr id="6" name="Group 6"/>
          <p:cNvGrpSpPr/>
          <p:nvPr/>
        </p:nvGrpSpPr>
        <p:grpSpPr>
          <a:xfrm>
            <a:off x="1028700" y="8916090"/>
            <a:ext cx="16230600" cy="684419"/>
            <a:chOff x="0" y="0"/>
            <a:chExt cx="4274726" cy="180259"/>
          </a:xfrm>
        </p:grpSpPr>
        <p:sp>
          <p:nvSpPr>
            <p:cNvPr id="7" name="Freeform 7"/>
            <p:cNvSpPr/>
            <p:nvPr/>
          </p:nvSpPr>
          <p:spPr>
            <a:xfrm>
              <a:off x="0" y="0"/>
              <a:ext cx="4274726" cy="180259"/>
            </a:xfrm>
            <a:custGeom>
              <a:avLst/>
              <a:gdLst/>
              <a:ahLst/>
              <a:cxnLst/>
              <a:rect l="l" t="t" r="r" b="b"/>
              <a:pathLst>
                <a:path w="4274726" h="180259">
                  <a:moveTo>
                    <a:pt x="24327" y="0"/>
                  </a:moveTo>
                  <a:lnTo>
                    <a:pt x="4250399" y="0"/>
                  </a:lnTo>
                  <a:cubicBezTo>
                    <a:pt x="4263834" y="0"/>
                    <a:pt x="4274726" y="10891"/>
                    <a:pt x="4274726" y="24327"/>
                  </a:cubicBezTo>
                  <a:lnTo>
                    <a:pt x="4274726" y="155932"/>
                  </a:lnTo>
                  <a:cubicBezTo>
                    <a:pt x="4274726" y="162384"/>
                    <a:pt x="4272163" y="168571"/>
                    <a:pt x="4267601" y="173133"/>
                  </a:cubicBezTo>
                  <a:cubicBezTo>
                    <a:pt x="4263039" y="177696"/>
                    <a:pt x="4256851" y="180259"/>
                    <a:pt x="4250399" y="180259"/>
                  </a:cubicBezTo>
                  <a:lnTo>
                    <a:pt x="24327" y="180259"/>
                  </a:lnTo>
                  <a:cubicBezTo>
                    <a:pt x="10891" y="180259"/>
                    <a:pt x="0" y="169367"/>
                    <a:pt x="0" y="155932"/>
                  </a:cubicBezTo>
                  <a:lnTo>
                    <a:pt x="0" y="24327"/>
                  </a:lnTo>
                  <a:cubicBezTo>
                    <a:pt x="0" y="10891"/>
                    <a:pt x="10891" y="0"/>
                    <a:pt x="24327" y="0"/>
                  </a:cubicBezTo>
                  <a:close/>
                </a:path>
              </a:pathLst>
            </a:custGeom>
            <a:solidFill>
              <a:srgbClr val="000000">
                <a:alpha val="0"/>
              </a:srgbClr>
            </a:solidFill>
            <a:ln w="38100" cap="rnd">
              <a:solidFill>
                <a:srgbClr val="000000"/>
              </a:solidFill>
              <a:prstDash val="solid"/>
              <a:round/>
            </a:ln>
          </p:spPr>
          <p:txBody>
            <a:bodyPr/>
            <a:lstStyle/>
            <a:p>
              <a:endParaRPr lang="en-ID"/>
            </a:p>
          </p:txBody>
        </p:sp>
        <p:sp>
          <p:nvSpPr>
            <p:cNvPr id="8" name="TextBox 8"/>
            <p:cNvSpPr txBox="1"/>
            <p:nvPr/>
          </p:nvSpPr>
          <p:spPr>
            <a:xfrm>
              <a:off x="0" y="-28575"/>
              <a:ext cx="4274726" cy="208834"/>
            </a:xfrm>
            <a:prstGeom prst="rect">
              <a:avLst/>
            </a:prstGeom>
          </p:spPr>
          <p:txBody>
            <a:bodyPr lIns="50800" tIns="50800" rIns="50800" bIns="50800" rtlCol="0" anchor="ctr"/>
            <a:lstStyle/>
            <a:p>
              <a:pPr algn="ctr">
                <a:lnSpc>
                  <a:spcPts val="3120"/>
                </a:lnSpc>
              </a:pPr>
              <a:endParaRPr/>
            </a:p>
          </p:txBody>
        </p:sp>
      </p:grpSp>
      <p:sp>
        <p:nvSpPr>
          <p:cNvPr id="9" name="TextBox 9"/>
          <p:cNvSpPr txBox="1"/>
          <p:nvPr/>
        </p:nvSpPr>
        <p:spPr>
          <a:xfrm>
            <a:off x="12901385" y="952500"/>
            <a:ext cx="4125069" cy="631190"/>
          </a:xfrm>
          <a:prstGeom prst="rect">
            <a:avLst/>
          </a:prstGeom>
        </p:spPr>
        <p:txBody>
          <a:bodyPr lIns="0" tIns="0" rIns="0" bIns="0" rtlCol="0" anchor="t">
            <a:spAutoFit/>
          </a:bodyPr>
          <a:lstStyle/>
          <a:p>
            <a:pPr algn="ctr">
              <a:lnSpc>
                <a:spcPts val="5109"/>
              </a:lnSpc>
            </a:pPr>
            <a:r>
              <a:rPr lang="en-US" sz="3649">
                <a:solidFill>
                  <a:srgbClr val="191919"/>
                </a:solidFill>
                <a:latin typeface="Montnapha Bold"/>
              </a:rPr>
              <a:t>LB01 - Kelompok 11 </a:t>
            </a:r>
          </a:p>
        </p:txBody>
      </p:sp>
      <p:sp>
        <p:nvSpPr>
          <p:cNvPr id="10" name="TextBox 10"/>
          <p:cNvSpPr txBox="1"/>
          <p:nvPr/>
        </p:nvSpPr>
        <p:spPr>
          <a:xfrm>
            <a:off x="16677705" y="8983980"/>
            <a:ext cx="270867" cy="558165"/>
          </a:xfrm>
          <a:prstGeom prst="rect">
            <a:avLst/>
          </a:prstGeom>
        </p:spPr>
        <p:txBody>
          <a:bodyPr lIns="0" tIns="0" rIns="0" bIns="0" rtlCol="0" anchor="t">
            <a:spAutoFit/>
          </a:bodyPr>
          <a:lstStyle/>
          <a:p>
            <a:pPr algn="ctr">
              <a:lnSpc>
                <a:spcPts val="4409"/>
              </a:lnSpc>
            </a:pPr>
            <a:r>
              <a:rPr lang="en-US" sz="3150">
                <a:solidFill>
                  <a:srgbClr val="000000"/>
                </a:solidFill>
                <a:latin typeface="Poppins Bold"/>
              </a:rPr>
              <a:t>4</a:t>
            </a:r>
          </a:p>
        </p:txBody>
      </p:sp>
      <p:sp>
        <p:nvSpPr>
          <p:cNvPr id="11" name="TextBox 11"/>
          <p:cNvSpPr txBox="1"/>
          <p:nvPr/>
        </p:nvSpPr>
        <p:spPr>
          <a:xfrm>
            <a:off x="1462081" y="9016683"/>
            <a:ext cx="3895804" cy="416559"/>
          </a:xfrm>
          <a:prstGeom prst="rect">
            <a:avLst/>
          </a:prstGeom>
        </p:spPr>
        <p:txBody>
          <a:bodyPr lIns="0" tIns="0" rIns="0" bIns="0" rtlCol="0" anchor="t">
            <a:spAutoFit/>
          </a:bodyPr>
          <a:lstStyle/>
          <a:p>
            <a:pPr algn="l">
              <a:lnSpc>
                <a:spcPts val="3290"/>
              </a:lnSpc>
            </a:pPr>
            <a:r>
              <a:rPr lang="en-US" sz="2350">
                <a:solidFill>
                  <a:srgbClr val="000000"/>
                </a:solidFill>
                <a:latin typeface="Poppins Bold"/>
              </a:rPr>
              <a:t>DATA ANALYTICS</a:t>
            </a:r>
          </a:p>
        </p:txBody>
      </p:sp>
      <p:sp>
        <p:nvSpPr>
          <p:cNvPr id="12" name="TextBox 12"/>
          <p:cNvSpPr txBox="1"/>
          <p:nvPr/>
        </p:nvSpPr>
        <p:spPr>
          <a:xfrm>
            <a:off x="1028700" y="952500"/>
            <a:ext cx="3848100" cy="654025"/>
          </a:xfrm>
          <a:prstGeom prst="rect">
            <a:avLst/>
          </a:prstGeom>
        </p:spPr>
        <p:txBody>
          <a:bodyPr wrap="square" lIns="0" tIns="0" rIns="0" bIns="0" rtlCol="0" anchor="t">
            <a:spAutoFit/>
          </a:bodyPr>
          <a:lstStyle/>
          <a:p>
            <a:pPr>
              <a:lnSpc>
                <a:spcPts val="5109"/>
              </a:lnSpc>
            </a:pPr>
            <a:r>
              <a:rPr lang="en-US" sz="3649" dirty="0" err="1">
                <a:solidFill>
                  <a:srgbClr val="191919"/>
                </a:solidFill>
                <a:latin typeface="Montnapha Bold"/>
              </a:rPr>
              <a:t>Metode</a:t>
            </a:r>
            <a:r>
              <a:rPr lang="en-US" sz="3649" dirty="0">
                <a:solidFill>
                  <a:srgbClr val="191919"/>
                </a:solidFill>
                <a:latin typeface="Montnapha Bold"/>
              </a:rPr>
              <a:t> </a:t>
            </a:r>
            <a:r>
              <a:rPr lang="en-US" sz="3649" dirty="0" err="1">
                <a:solidFill>
                  <a:srgbClr val="191919"/>
                </a:solidFill>
                <a:latin typeface="Montnapha Bold"/>
              </a:rPr>
              <a:t>Penelitian</a:t>
            </a:r>
            <a:endParaRPr lang="en-US" sz="3649" dirty="0">
              <a:solidFill>
                <a:srgbClr val="191919"/>
              </a:solidFill>
              <a:latin typeface="Montnapha Bold"/>
            </a:endParaRPr>
          </a:p>
        </p:txBody>
      </p:sp>
      <p:sp>
        <p:nvSpPr>
          <p:cNvPr id="13" name="TextBox 13"/>
          <p:cNvSpPr txBox="1"/>
          <p:nvPr/>
        </p:nvSpPr>
        <p:spPr>
          <a:xfrm>
            <a:off x="1028700" y="2241489"/>
            <a:ext cx="11673487" cy="2111375"/>
          </a:xfrm>
          <a:prstGeom prst="rect">
            <a:avLst/>
          </a:prstGeom>
        </p:spPr>
        <p:txBody>
          <a:bodyPr lIns="0" tIns="0" rIns="0" bIns="0" rtlCol="0" anchor="t">
            <a:spAutoFit/>
          </a:bodyPr>
          <a:lstStyle/>
          <a:p>
            <a:pPr algn="just">
              <a:lnSpc>
                <a:spcPts val="2800"/>
              </a:lnSpc>
            </a:pPr>
            <a:r>
              <a:rPr lang="en-US" sz="2000" dirty="0" err="1">
                <a:solidFill>
                  <a:srgbClr val="000000"/>
                </a:solidFill>
                <a:latin typeface="The Youngest"/>
              </a:rPr>
              <a:t>Penelitian</a:t>
            </a:r>
            <a:r>
              <a:rPr lang="en-US" sz="2000" dirty="0">
                <a:solidFill>
                  <a:srgbClr val="000000"/>
                </a:solidFill>
                <a:latin typeface="The Youngest"/>
              </a:rPr>
              <a:t> </a:t>
            </a:r>
            <a:r>
              <a:rPr lang="en-US" sz="2000" dirty="0" err="1">
                <a:solidFill>
                  <a:srgbClr val="000000"/>
                </a:solidFill>
                <a:latin typeface="The Youngest"/>
              </a:rPr>
              <a:t>ini</a:t>
            </a:r>
            <a:r>
              <a:rPr lang="en-US" sz="2000" dirty="0">
                <a:solidFill>
                  <a:srgbClr val="000000"/>
                </a:solidFill>
                <a:latin typeface="The Youngest"/>
              </a:rPr>
              <a:t> </a:t>
            </a:r>
            <a:r>
              <a:rPr lang="en-US" sz="2000" dirty="0" err="1">
                <a:solidFill>
                  <a:srgbClr val="000000"/>
                </a:solidFill>
                <a:latin typeface="The Youngest"/>
              </a:rPr>
              <a:t>dibuat</a:t>
            </a:r>
            <a:r>
              <a:rPr lang="en-US" sz="2000" dirty="0">
                <a:solidFill>
                  <a:srgbClr val="000000"/>
                </a:solidFill>
                <a:latin typeface="The Youngest"/>
              </a:rPr>
              <a:t> </a:t>
            </a:r>
            <a:r>
              <a:rPr lang="en-US" sz="2000" dirty="0" err="1">
                <a:solidFill>
                  <a:srgbClr val="000000"/>
                </a:solidFill>
                <a:latin typeface="The Youngest"/>
              </a:rPr>
              <a:t>berdasarkan</a:t>
            </a:r>
            <a:r>
              <a:rPr lang="en-US" sz="2000" dirty="0">
                <a:solidFill>
                  <a:srgbClr val="000000"/>
                </a:solidFill>
                <a:latin typeface="The Youngest"/>
              </a:rPr>
              <a:t> dataset </a:t>
            </a:r>
            <a:r>
              <a:rPr lang="en-US" sz="2000" dirty="0" err="1">
                <a:solidFill>
                  <a:srgbClr val="000000"/>
                </a:solidFill>
                <a:latin typeface="The Youngest"/>
              </a:rPr>
              <a:t>Indeks</a:t>
            </a:r>
            <a:r>
              <a:rPr lang="en-US" sz="2000" dirty="0">
                <a:solidFill>
                  <a:srgbClr val="000000"/>
                </a:solidFill>
                <a:latin typeface="The Youngest"/>
              </a:rPr>
              <a:t> </a:t>
            </a:r>
            <a:r>
              <a:rPr lang="en-US" sz="2000" dirty="0" err="1">
                <a:solidFill>
                  <a:srgbClr val="000000"/>
                </a:solidFill>
                <a:latin typeface="The Youngest"/>
              </a:rPr>
              <a:t>Kualitas</a:t>
            </a:r>
            <a:r>
              <a:rPr lang="en-US" sz="2000" dirty="0">
                <a:solidFill>
                  <a:srgbClr val="000000"/>
                </a:solidFill>
                <a:latin typeface="The Youngest"/>
              </a:rPr>
              <a:t> Udara Jakarta </a:t>
            </a:r>
            <a:r>
              <a:rPr lang="en-US" sz="2000" dirty="0" err="1">
                <a:solidFill>
                  <a:srgbClr val="000000"/>
                </a:solidFill>
                <a:latin typeface="The Youngest"/>
              </a:rPr>
              <a:t>tahun</a:t>
            </a:r>
            <a:r>
              <a:rPr lang="en-US" sz="2000" dirty="0">
                <a:solidFill>
                  <a:srgbClr val="000000"/>
                </a:solidFill>
                <a:latin typeface="The Youngest"/>
              </a:rPr>
              <a:t> 2021-2023. Dataset </a:t>
            </a:r>
            <a:r>
              <a:rPr lang="en-US" sz="2000" dirty="0" err="1">
                <a:solidFill>
                  <a:srgbClr val="000000"/>
                </a:solidFill>
                <a:latin typeface="The Youngest"/>
              </a:rPr>
              <a:t>mentah</a:t>
            </a:r>
            <a:r>
              <a:rPr lang="en-US" sz="2000" dirty="0">
                <a:solidFill>
                  <a:srgbClr val="000000"/>
                </a:solidFill>
                <a:latin typeface="The Youngest"/>
              </a:rPr>
              <a:t> </a:t>
            </a:r>
            <a:r>
              <a:rPr lang="en-US" sz="2000" dirty="0" err="1">
                <a:solidFill>
                  <a:srgbClr val="000000"/>
                </a:solidFill>
                <a:latin typeface="The Youngest"/>
              </a:rPr>
              <a:t>akan</a:t>
            </a:r>
            <a:r>
              <a:rPr lang="en-US" sz="2000" dirty="0">
                <a:solidFill>
                  <a:srgbClr val="000000"/>
                </a:solidFill>
                <a:latin typeface="The Youngest"/>
              </a:rPr>
              <a:t> </a:t>
            </a:r>
            <a:r>
              <a:rPr lang="en-US" sz="2000" dirty="0" err="1">
                <a:solidFill>
                  <a:srgbClr val="000000"/>
                </a:solidFill>
                <a:latin typeface="The Youngest"/>
              </a:rPr>
              <a:t>dibersihkan</a:t>
            </a:r>
            <a:r>
              <a:rPr lang="en-US" sz="2000" dirty="0">
                <a:solidFill>
                  <a:srgbClr val="000000"/>
                </a:solidFill>
                <a:latin typeface="The Youngest"/>
              </a:rPr>
              <a:t> pada proses preprocessing </a:t>
            </a:r>
            <a:r>
              <a:rPr lang="en-US" sz="2000" dirty="0" err="1">
                <a:solidFill>
                  <a:srgbClr val="000000"/>
                </a:solidFill>
                <a:latin typeface="The Youngest"/>
              </a:rPr>
              <a:t>dengan</a:t>
            </a:r>
            <a:r>
              <a:rPr lang="en-US" sz="2000" dirty="0">
                <a:solidFill>
                  <a:srgbClr val="000000"/>
                </a:solidFill>
                <a:latin typeface="The Youngest"/>
              </a:rPr>
              <a:t> </a:t>
            </a:r>
            <a:r>
              <a:rPr lang="en-US" sz="2000" dirty="0" err="1">
                <a:solidFill>
                  <a:srgbClr val="000000"/>
                </a:solidFill>
                <a:latin typeface="The Youngest"/>
              </a:rPr>
              <a:t>menangani</a:t>
            </a:r>
            <a:r>
              <a:rPr lang="en-US" sz="2000" dirty="0">
                <a:solidFill>
                  <a:srgbClr val="000000"/>
                </a:solidFill>
                <a:latin typeface="The Youngest"/>
              </a:rPr>
              <a:t> dan </a:t>
            </a:r>
            <a:r>
              <a:rPr lang="en-US" sz="2000" dirty="0" err="1">
                <a:solidFill>
                  <a:srgbClr val="000000"/>
                </a:solidFill>
                <a:latin typeface="The Youngest"/>
              </a:rPr>
              <a:t>membuang</a:t>
            </a:r>
            <a:r>
              <a:rPr lang="en-US" sz="2000" dirty="0">
                <a:solidFill>
                  <a:srgbClr val="000000"/>
                </a:solidFill>
                <a:latin typeface="The Youngest"/>
              </a:rPr>
              <a:t> </a:t>
            </a:r>
            <a:r>
              <a:rPr lang="en-US" sz="2000" dirty="0" err="1">
                <a:solidFill>
                  <a:srgbClr val="000000"/>
                </a:solidFill>
                <a:latin typeface="The Youngest"/>
              </a:rPr>
              <a:t>atribut</a:t>
            </a:r>
            <a:r>
              <a:rPr lang="en-US" sz="2000" dirty="0">
                <a:solidFill>
                  <a:srgbClr val="000000"/>
                </a:solidFill>
                <a:latin typeface="The Youngest"/>
              </a:rPr>
              <a:t> yang </a:t>
            </a:r>
            <a:r>
              <a:rPr lang="en-US" sz="2000" dirty="0" err="1">
                <a:solidFill>
                  <a:srgbClr val="000000"/>
                </a:solidFill>
                <a:latin typeface="The Youngest"/>
              </a:rPr>
              <a:t>tidak</a:t>
            </a:r>
            <a:r>
              <a:rPr lang="en-US" sz="2000" dirty="0">
                <a:solidFill>
                  <a:srgbClr val="000000"/>
                </a:solidFill>
                <a:latin typeface="The Youngest"/>
              </a:rPr>
              <a:t> </a:t>
            </a:r>
            <a:r>
              <a:rPr lang="en-US" sz="2000" dirty="0" err="1">
                <a:solidFill>
                  <a:srgbClr val="000000"/>
                </a:solidFill>
                <a:latin typeface="The Youngest"/>
              </a:rPr>
              <a:t>digunakan</a:t>
            </a:r>
            <a:r>
              <a:rPr lang="en-US" sz="2000" dirty="0">
                <a:solidFill>
                  <a:srgbClr val="000000"/>
                </a:solidFill>
                <a:latin typeface="The Youngest"/>
              </a:rPr>
              <a:t>. Data yang </a:t>
            </a:r>
            <a:r>
              <a:rPr lang="en-US" sz="2000" dirty="0" err="1">
                <a:solidFill>
                  <a:srgbClr val="000000"/>
                </a:solidFill>
                <a:latin typeface="The Youngest"/>
              </a:rPr>
              <a:t>telah</a:t>
            </a:r>
            <a:r>
              <a:rPr lang="en-US" sz="2000" dirty="0">
                <a:solidFill>
                  <a:srgbClr val="000000"/>
                </a:solidFill>
                <a:latin typeface="The Youngest"/>
              </a:rPr>
              <a:t> </a:t>
            </a:r>
            <a:r>
              <a:rPr lang="en-US" sz="2000" dirty="0" err="1">
                <a:solidFill>
                  <a:srgbClr val="000000"/>
                </a:solidFill>
                <a:latin typeface="The Youngest"/>
              </a:rPr>
              <a:t>diproses</a:t>
            </a:r>
            <a:r>
              <a:rPr lang="en-US" sz="2000" dirty="0">
                <a:solidFill>
                  <a:srgbClr val="000000"/>
                </a:solidFill>
                <a:latin typeface="The Youngest"/>
              </a:rPr>
              <a:t> </a:t>
            </a:r>
            <a:r>
              <a:rPr lang="en-US" sz="2000" dirty="0" err="1">
                <a:solidFill>
                  <a:srgbClr val="000000"/>
                </a:solidFill>
                <a:latin typeface="The Youngest"/>
              </a:rPr>
              <a:t>akan</a:t>
            </a:r>
            <a:r>
              <a:rPr lang="en-US" sz="2000" dirty="0">
                <a:solidFill>
                  <a:srgbClr val="000000"/>
                </a:solidFill>
                <a:latin typeface="The Youngest"/>
              </a:rPr>
              <a:t> </a:t>
            </a:r>
            <a:r>
              <a:rPr lang="en-US" sz="2000" dirty="0" err="1">
                <a:solidFill>
                  <a:srgbClr val="000000"/>
                </a:solidFill>
                <a:latin typeface="The Youngest"/>
              </a:rPr>
              <a:t>digunakan</a:t>
            </a:r>
            <a:r>
              <a:rPr lang="en-US" sz="2000" dirty="0">
                <a:solidFill>
                  <a:srgbClr val="000000"/>
                </a:solidFill>
                <a:latin typeface="The Youngest"/>
              </a:rPr>
              <a:t> </a:t>
            </a:r>
            <a:r>
              <a:rPr lang="en-US" sz="2000" dirty="0" err="1">
                <a:solidFill>
                  <a:srgbClr val="000000"/>
                </a:solidFill>
                <a:latin typeface="The Youngest"/>
              </a:rPr>
              <a:t>sebagai</a:t>
            </a:r>
            <a:r>
              <a:rPr lang="en-US" sz="2000" dirty="0">
                <a:solidFill>
                  <a:srgbClr val="000000"/>
                </a:solidFill>
                <a:latin typeface="The Youngest"/>
              </a:rPr>
              <a:t> </a:t>
            </a:r>
            <a:r>
              <a:rPr lang="en-US" sz="2000" dirty="0" err="1">
                <a:solidFill>
                  <a:srgbClr val="000000"/>
                </a:solidFill>
                <a:latin typeface="The Youngest"/>
              </a:rPr>
              <a:t>sumber</a:t>
            </a:r>
            <a:r>
              <a:rPr lang="en-US" sz="2000" dirty="0">
                <a:solidFill>
                  <a:srgbClr val="000000"/>
                </a:solidFill>
                <a:latin typeface="The Youngest"/>
              </a:rPr>
              <a:t> </a:t>
            </a:r>
            <a:r>
              <a:rPr lang="en-US" sz="2000" dirty="0" err="1">
                <a:solidFill>
                  <a:srgbClr val="000000"/>
                </a:solidFill>
                <a:latin typeface="The Youngest"/>
              </a:rPr>
              <a:t>nilai</a:t>
            </a:r>
            <a:r>
              <a:rPr lang="en-US" sz="2000" dirty="0">
                <a:solidFill>
                  <a:srgbClr val="000000"/>
                </a:solidFill>
                <a:latin typeface="The Youngest"/>
              </a:rPr>
              <a:t> </a:t>
            </a:r>
            <a:r>
              <a:rPr lang="en-US" sz="2000" dirty="0" err="1">
                <a:solidFill>
                  <a:srgbClr val="000000"/>
                </a:solidFill>
                <a:latin typeface="The Youngest"/>
              </a:rPr>
              <a:t>numerik</a:t>
            </a:r>
            <a:r>
              <a:rPr lang="en-US" sz="2000" dirty="0">
                <a:solidFill>
                  <a:srgbClr val="000000"/>
                </a:solidFill>
                <a:latin typeface="The Youngest"/>
              </a:rPr>
              <a:t> </a:t>
            </a:r>
            <a:r>
              <a:rPr lang="en-US" sz="2000" dirty="0" err="1">
                <a:solidFill>
                  <a:srgbClr val="000000"/>
                </a:solidFill>
                <a:latin typeface="The Youngest"/>
              </a:rPr>
              <a:t>untuk</a:t>
            </a:r>
            <a:r>
              <a:rPr lang="en-US" sz="2000" dirty="0">
                <a:solidFill>
                  <a:srgbClr val="000000"/>
                </a:solidFill>
                <a:latin typeface="The Youngest"/>
              </a:rPr>
              <a:t> </a:t>
            </a:r>
            <a:r>
              <a:rPr lang="en-US" sz="2000" dirty="0" err="1">
                <a:solidFill>
                  <a:srgbClr val="000000"/>
                </a:solidFill>
                <a:latin typeface="The Youngest"/>
              </a:rPr>
              <a:t>melatih</a:t>
            </a:r>
            <a:r>
              <a:rPr lang="en-US" sz="2000" dirty="0">
                <a:solidFill>
                  <a:srgbClr val="000000"/>
                </a:solidFill>
                <a:latin typeface="The Youngest"/>
              </a:rPr>
              <a:t> (train), </a:t>
            </a:r>
            <a:r>
              <a:rPr lang="en-US" sz="2000" dirty="0" err="1">
                <a:solidFill>
                  <a:srgbClr val="000000"/>
                </a:solidFill>
                <a:latin typeface="The Youngest"/>
              </a:rPr>
              <a:t>mengevaluasi</a:t>
            </a:r>
            <a:r>
              <a:rPr lang="en-US" sz="2000" dirty="0">
                <a:solidFill>
                  <a:srgbClr val="000000"/>
                </a:solidFill>
                <a:latin typeface="The Youngest"/>
              </a:rPr>
              <a:t> (validation) dan </a:t>
            </a:r>
            <a:r>
              <a:rPr lang="en-US" sz="2000" dirty="0" err="1">
                <a:solidFill>
                  <a:srgbClr val="000000"/>
                </a:solidFill>
                <a:latin typeface="The Youngest"/>
              </a:rPr>
              <a:t>menguji</a:t>
            </a:r>
            <a:r>
              <a:rPr lang="en-US" sz="2000" dirty="0">
                <a:solidFill>
                  <a:srgbClr val="000000"/>
                </a:solidFill>
                <a:latin typeface="The Youngest"/>
              </a:rPr>
              <a:t> (test) model yang </a:t>
            </a:r>
            <a:r>
              <a:rPr lang="en-US" sz="2000" dirty="0" err="1">
                <a:solidFill>
                  <a:srgbClr val="000000"/>
                </a:solidFill>
                <a:latin typeface="The Youngest"/>
              </a:rPr>
              <a:t>akan</a:t>
            </a:r>
            <a:r>
              <a:rPr lang="en-US" sz="2000" dirty="0">
                <a:solidFill>
                  <a:srgbClr val="000000"/>
                </a:solidFill>
                <a:latin typeface="The Youngest"/>
              </a:rPr>
              <a:t> </a:t>
            </a:r>
            <a:r>
              <a:rPr lang="en-US" sz="2000" dirty="0" err="1">
                <a:solidFill>
                  <a:srgbClr val="000000"/>
                </a:solidFill>
                <a:latin typeface="The Youngest"/>
              </a:rPr>
              <a:t>dibuat</a:t>
            </a:r>
            <a:r>
              <a:rPr lang="en-US" sz="2000" dirty="0">
                <a:solidFill>
                  <a:srgbClr val="000000"/>
                </a:solidFill>
                <a:latin typeface="The Youngest"/>
              </a:rPr>
              <a:t>. Model </a:t>
            </a:r>
            <a:r>
              <a:rPr lang="en-US" sz="2000" dirty="0" err="1">
                <a:solidFill>
                  <a:srgbClr val="000000"/>
                </a:solidFill>
                <a:latin typeface="The Youngest"/>
              </a:rPr>
              <a:t>algoritma</a:t>
            </a:r>
            <a:r>
              <a:rPr lang="en-US" sz="2000" dirty="0">
                <a:solidFill>
                  <a:srgbClr val="000000"/>
                </a:solidFill>
                <a:latin typeface="The Youngest"/>
              </a:rPr>
              <a:t> machine learning yang </a:t>
            </a:r>
            <a:r>
              <a:rPr lang="en-US" sz="2000" dirty="0" err="1">
                <a:solidFill>
                  <a:srgbClr val="000000"/>
                </a:solidFill>
                <a:latin typeface="The Youngest"/>
              </a:rPr>
              <a:t>digunakan</a:t>
            </a:r>
            <a:r>
              <a:rPr lang="en-US" sz="2000" dirty="0">
                <a:solidFill>
                  <a:srgbClr val="000000"/>
                </a:solidFill>
                <a:latin typeface="The Youngest"/>
              </a:rPr>
              <a:t> </a:t>
            </a:r>
            <a:r>
              <a:rPr lang="en-US" sz="2000" dirty="0" err="1">
                <a:solidFill>
                  <a:srgbClr val="000000"/>
                </a:solidFill>
                <a:latin typeface="The Youngest"/>
              </a:rPr>
              <a:t>adalah</a:t>
            </a:r>
            <a:r>
              <a:rPr lang="en-US" sz="2000" dirty="0">
                <a:solidFill>
                  <a:srgbClr val="000000"/>
                </a:solidFill>
                <a:latin typeface="The Youngest"/>
              </a:rPr>
              <a:t> </a:t>
            </a:r>
            <a:r>
              <a:rPr lang="en-US" sz="2000" dirty="0" err="1">
                <a:solidFill>
                  <a:srgbClr val="000000"/>
                </a:solidFill>
                <a:latin typeface="The Youngest"/>
              </a:rPr>
              <a:t>algoritma</a:t>
            </a:r>
            <a:r>
              <a:rPr lang="en-US" sz="2000" dirty="0">
                <a:solidFill>
                  <a:srgbClr val="000000"/>
                </a:solidFill>
                <a:latin typeface="The Youngest"/>
              </a:rPr>
              <a:t> </a:t>
            </a:r>
            <a:r>
              <a:rPr lang="en-US" sz="2000" dirty="0" err="1">
                <a:solidFill>
                  <a:srgbClr val="000000"/>
                </a:solidFill>
                <a:latin typeface="The Youngest"/>
              </a:rPr>
              <a:t>klasifikasi</a:t>
            </a:r>
            <a:r>
              <a:rPr lang="en-US" sz="2000" dirty="0">
                <a:solidFill>
                  <a:srgbClr val="000000"/>
                </a:solidFill>
                <a:latin typeface="The Youngest"/>
              </a:rPr>
              <a:t> Support Vector Machine (SVM) dan Random Forest.</a:t>
            </a:r>
          </a:p>
        </p:txBody>
      </p:sp>
      <p:sp>
        <p:nvSpPr>
          <p:cNvPr id="14" name="TextBox 14"/>
          <p:cNvSpPr txBox="1"/>
          <p:nvPr/>
        </p:nvSpPr>
        <p:spPr>
          <a:xfrm>
            <a:off x="1028700" y="1897954"/>
            <a:ext cx="2095500" cy="371897"/>
          </a:xfrm>
          <a:prstGeom prst="rect">
            <a:avLst/>
          </a:prstGeom>
        </p:spPr>
        <p:txBody>
          <a:bodyPr wrap="square" lIns="0" tIns="0" rIns="0" bIns="0" rtlCol="0" anchor="t">
            <a:spAutoFit/>
          </a:bodyPr>
          <a:lstStyle/>
          <a:p>
            <a:pPr algn="ctr">
              <a:lnSpc>
                <a:spcPts val="2860"/>
              </a:lnSpc>
              <a:spcBef>
                <a:spcPct val="0"/>
              </a:spcBef>
            </a:pPr>
            <a:r>
              <a:rPr lang="en-US" sz="2200" dirty="0">
                <a:solidFill>
                  <a:srgbClr val="000000"/>
                </a:solidFill>
                <a:latin typeface="Montnapha Bold"/>
              </a:rPr>
              <a:t>Alur </a:t>
            </a:r>
            <a:r>
              <a:rPr lang="en-US" sz="2200" dirty="0" err="1">
                <a:solidFill>
                  <a:srgbClr val="000000"/>
                </a:solidFill>
                <a:latin typeface="Montnapha Bold"/>
              </a:rPr>
              <a:t>pengerjaan</a:t>
            </a:r>
            <a:endParaRPr lang="en-US" sz="2200" dirty="0">
              <a:solidFill>
                <a:srgbClr val="000000"/>
              </a:solidFill>
              <a:latin typeface="Montnapha Bold"/>
            </a:endParaRPr>
          </a:p>
        </p:txBody>
      </p:sp>
      <p:sp>
        <p:nvSpPr>
          <p:cNvPr id="15" name="TextBox 15"/>
          <p:cNvSpPr txBox="1"/>
          <p:nvPr/>
        </p:nvSpPr>
        <p:spPr>
          <a:xfrm>
            <a:off x="982650" y="5033630"/>
            <a:ext cx="11673487" cy="1758950"/>
          </a:xfrm>
          <a:prstGeom prst="rect">
            <a:avLst/>
          </a:prstGeom>
        </p:spPr>
        <p:txBody>
          <a:bodyPr lIns="0" tIns="0" rIns="0" bIns="0" rtlCol="0" anchor="t">
            <a:spAutoFit/>
          </a:bodyPr>
          <a:lstStyle/>
          <a:p>
            <a:pPr algn="just">
              <a:lnSpc>
                <a:spcPts val="2800"/>
              </a:lnSpc>
            </a:pPr>
            <a:r>
              <a:rPr lang="en-US" sz="2000" dirty="0">
                <a:solidFill>
                  <a:srgbClr val="000000"/>
                </a:solidFill>
                <a:latin typeface="The Youngest"/>
              </a:rPr>
              <a:t>    Dataset yang </a:t>
            </a:r>
            <a:r>
              <a:rPr lang="en-US" sz="2000" dirty="0" err="1">
                <a:solidFill>
                  <a:srgbClr val="000000"/>
                </a:solidFill>
                <a:latin typeface="The Youngest"/>
              </a:rPr>
              <a:t>digunakan</a:t>
            </a:r>
            <a:r>
              <a:rPr lang="en-US" sz="2000" dirty="0">
                <a:solidFill>
                  <a:srgbClr val="000000"/>
                </a:solidFill>
                <a:latin typeface="The Youngest"/>
              </a:rPr>
              <a:t> </a:t>
            </a:r>
            <a:r>
              <a:rPr lang="en-US" sz="2000" dirty="0" err="1">
                <a:solidFill>
                  <a:srgbClr val="000000"/>
                </a:solidFill>
                <a:latin typeface="The Youngest"/>
              </a:rPr>
              <a:t>dalam</a:t>
            </a:r>
            <a:r>
              <a:rPr lang="en-US" sz="2000" dirty="0">
                <a:solidFill>
                  <a:srgbClr val="000000"/>
                </a:solidFill>
                <a:latin typeface="The Youngest"/>
              </a:rPr>
              <a:t> </a:t>
            </a:r>
            <a:r>
              <a:rPr lang="en-US" sz="2000" dirty="0" err="1">
                <a:solidFill>
                  <a:srgbClr val="000000"/>
                </a:solidFill>
                <a:latin typeface="The Youngest"/>
              </a:rPr>
              <a:t>penelitian</a:t>
            </a:r>
            <a:r>
              <a:rPr lang="en-US" sz="2000" dirty="0">
                <a:solidFill>
                  <a:srgbClr val="000000"/>
                </a:solidFill>
                <a:latin typeface="The Youngest"/>
              </a:rPr>
              <a:t> </a:t>
            </a:r>
            <a:r>
              <a:rPr lang="en-US" sz="2000" dirty="0" err="1">
                <a:solidFill>
                  <a:srgbClr val="000000"/>
                </a:solidFill>
                <a:latin typeface="The Youngest"/>
              </a:rPr>
              <a:t>ini</a:t>
            </a:r>
            <a:r>
              <a:rPr lang="en-US" sz="2000" dirty="0">
                <a:solidFill>
                  <a:srgbClr val="000000"/>
                </a:solidFill>
                <a:latin typeface="The Youngest"/>
              </a:rPr>
              <a:t> </a:t>
            </a:r>
            <a:r>
              <a:rPr lang="en-US" sz="2000" dirty="0" err="1">
                <a:solidFill>
                  <a:srgbClr val="000000"/>
                </a:solidFill>
                <a:latin typeface="The Youngest"/>
              </a:rPr>
              <a:t>adalah</a:t>
            </a:r>
            <a:r>
              <a:rPr lang="en-US" sz="2000" dirty="0">
                <a:solidFill>
                  <a:srgbClr val="000000"/>
                </a:solidFill>
                <a:latin typeface="The Youngest"/>
              </a:rPr>
              <a:t> “</a:t>
            </a:r>
            <a:r>
              <a:rPr lang="en-US" sz="2000" dirty="0" err="1">
                <a:solidFill>
                  <a:srgbClr val="000000"/>
                </a:solidFill>
                <a:latin typeface="The Youngest"/>
              </a:rPr>
              <a:t>Indeks</a:t>
            </a:r>
            <a:r>
              <a:rPr lang="en-US" sz="2000" dirty="0">
                <a:solidFill>
                  <a:srgbClr val="000000"/>
                </a:solidFill>
                <a:latin typeface="The Youngest"/>
              </a:rPr>
              <a:t> </a:t>
            </a:r>
            <a:r>
              <a:rPr lang="en-US" sz="2000" dirty="0" err="1">
                <a:solidFill>
                  <a:srgbClr val="000000"/>
                </a:solidFill>
                <a:latin typeface="The Youngest"/>
              </a:rPr>
              <a:t>Kualitas</a:t>
            </a:r>
            <a:r>
              <a:rPr lang="en-US" sz="2000" dirty="0">
                <a:solidFill>
                  <a:srgbClr val="000000"/>
                </a:solidFill>
                <a:latin typeface="The Youngest"/>
              </a:rPr>
              <a:t> Udara Jakarta </a:t>
            </a:r>
            <a:r>
              <a:rPr lang="en-US" sz="2000" dirty="0" err="1">
                <a:solidFill>
                  <a:srgbClr val="000000"/>
                </a:solidFill>
                <a:latin typeface="The Youngest"/>
              </a:rPr>
              <a:t>Tahun</a:t>
            </a:r>
            <a:r>
              <a:rPr lang="en-US" sz="2000" dirty="0">
                <a:solidFill>
                  <a:srgbClr val="000000"/>
                </a:solidFill>
                <a:latin typeface="The Youngest"/>
              </a:rPr>
              <a:t> 2021 - 2023” yang </a:t>
            </a:r>
            <a:r>
              <a:rPr lang="en-US" sz="2000" dirty="0" err="1">
                <a:solidFill>
                  <a:srgbClr val="000000"/>
                </a:solidFill>
                <a:latin typeface="The Youngest"/>
              </a:rPr>
              <a:t>diambil</a:t>
            </a:r>
            <a:r>
              <a:rPr lang="en-US" sz="2000" dirty="0">
                <a:solidFill>
                  <a:srgbClr val="000000"/>
                </a:solidFill>
                <a:latin typeface="The Youngest"/>
              </a:rPr>
              <a:t> </a:t>
            </a:r>
            <a:r>
              <a:rPr lang="en-US" sz="2000" dirty="0" err="1">
                <a:solidFill>
                  <a:srgbClr val="000000"/>
                </a:solidFill>
                <a:latin typeface="The Youngest"/>
              </a:rPr>
              <a:t>dari</a:t>
            </a:r>
            <a:r>
              <a:rPr lang="en-US" sz="2000" dirty="0">
                <a:solidFill>
                  <a:srgbClr val="000000"/>
                </a:solidFill>
                <a:latin typeface="The Youngest"/>
              </a:rPr>
              <a:t> website </a:t>
            </a:r>
            <a:r>
              <a:rPr lang="en-US" sz="2000" dirty="0" err="1">
                <a:solidFill>
                  <a:srgbClr val="000000"/>
                </a:solidFill>
                <a:latin typeface="The Youngest"/>
              </a:rPr>
              <a:t>satudata</a:t>
            </a:r>
            <a:r>
              <a:rPr lang="en-US" sz="2000" dirty="0">
                <a:solidFill>
                  <a:srgbClr val="000000"/>
                </a:solidFill>
                <a:latin typeface="The Youngest"/>
              </a:rPr>
              <a:t> </a:t>
            </a:r>
            <a:r>
              <a:rPr lang="en-US" sz="2000" dirty="0" err="1">
                <a:solidFill>
                  <a:srgbClr val="000000"/>
                </a:solidFill>
                <a:latin typeface="The Youngest"/>
              </a:rPr>
              <a:t>jakarta</a:t>
            </a:r>
            <a:r>
              <a:rPr lang="en-US" sz="2000" dirty="0">
                <a:solidFill>
                  <a:srgbClr val="000000"/>
                </a:solidFill>
                <a:latin typeface="The Youngest"/>
              </a:rPr>
              <a:t>. Dataset </a:t>
            </a:r>
            <a:r>
              <a:rPr lang="en-US" sz="2000" dirty="0" err="1">
                <a:solidFill>
                  <a:srgbClr val="000000"/>
                </a:solidFill>
                <a:latin typeface="The Youngest"/>
              </a:rPr>
              <a:t>ini</a:t>
            </a:r>
            <a:r>
              <a:rPr lang="en-US" sz="2000" dirty="0">
                <a:solidFill>
                  <a:srgbClr val="000000"/>
                </a:solidFill>
                <a:latin typeface="The Youngest"/>
              </a:rPr>
              <a:t> </a:t>
            </a:r>
            <a:r>
              <a:rPr lang="en-US" sz="2000" dirty="0" err="1">
                <a:solidFill>
                  <a:srgbClr val="000000"/>
                </a:solidFill>
                <a:latin typeface="The Youngest"/>
              </a:rPr>
              <a:t>digabung</a:t>
            </a:r>
            <a:r>
              <a:rPr lang="en-US" sz="2000" dirty="0">
                <a:solidFill>
                  <a:srgbClr val="000000"/>
                </a:solidFill>
                <a:latin typeface="The Youngest"/>
              </a:rPr>
              <a:t> </a:t>
            </a:r>
            <a:r>
              <a:rPr lang="en-US" sz="2000" dirty="0" err="1">
                <a:solidFill>
                  <a:srgbClr val="000000"/>
                </a:solidFill>
                <a:latin typeface="The Youngest"/>
              </a:rPr>
              <a:t>dari</a:t>
            </a:r>
            <a:r>
              <a:rPr lang="en-US" sz="2000" dirty="0">
                <a:solidFill>
                  <a:srgbClr val="000000"/>
                </a:solidFill>
                <a:latin typeface="The Youngest"/>
              </a:rPr>
              <a:t> data </a:t>
            </a:r>
            <a:r>
              <a:rPr lang="en-US" sz="2000" dirty="0" err="1">
                <a:solidFill>
                  <a:srgbClr val="000000"/>
                </a:solidFill>
                <a:latin typeface="The Youngest"/>
              </a:rPr>
              <a:t>selama</a:t>
            </a:r>
            <a:r>
              <a:rPr lang="en-US" sz="2000" dirty="0">
                <a:solidFill>
                  <a:srgbClr val="000000"/>
                </a:solidFill>
                <a:latin typeface="The Youngest"/>
              </a:rPr>
              <a:t> 3 </a:t>
            </a:r>
            <a:r>
              <a:rPr lang="en-US" sz="2000" dirty="0" err="1">
                <a:solidFill>
                  <a:srgbClr val="000000"/>
                </a:solidFill>
                <a:latin typeface="The Youngest"/>
              </a:rPr>
              <a:t>tahun</a:t>
            </a:r>
            <a:r>
              <a:rPr lang="en-US" sz="2000" dirty="0">
                <a:solidFill>
                  <a:srgbClr val="000000"/>
                </a:solidFill>
                <a:latin typeface="The Youngest"/>
              </a:rPr>
              <a:t> pada </a:t>
            </a:r>
            <a:r>
              <a:rPr lang="en-US" sz="2000" dirty="0" err="1">
                <a:solidFill>
                  <a:srgbClr val="000000"/>
                </a:solidFill>
                <a:latin typeface="The Youngest"/>
              </a:rPr>
              <a:t>beberapa</a:t>
            </a:r>
            <a:r>
              <a:rPr lang="en-US" sz="2000" dirty="0">
                <a:solidFill>
                  <a:srgbClr val="000000"/>
                </a:solidFill>
                <a:latin typeface="The Youngest"/>
              </a:rPr>
              <a:t> </a:t>
            </a:r>
            <a:r>
              <a:rPr lang="en-US" sz="2000" dirty="0" err="1">
                <a:solidFill>
                  <a:srgbClr val="000000"/>
                </a:solidFill>
                <a:latin typeface="The Youngest"/>
              </a:rPr>
              <a:t>stasiun</a:t>
            </a:r>
            <a:r>
              <a:rPr lang="en-US" sz="2000" dirty="0">
                <a:solidFill>
                  <a:srgbClr val="000000"/>
                </a:solidFill>
                <a:latin typeface="The Youngest"/>
              </a:rPr>
              <a:t> </a:t>
            </a:r>
            <a:r>
              <a:rPr lang="en-US" sz="2000" dirty="0" err="1">
                <a:solidFill>
                  <a:srgbClr val="000000"/>
                </a:solidFill>
                <a:latin typeface="The Youngest"/>
              </a:rPr>
              <a:t>pengukuran</a:t>
            </a:r>
            <a:r>
              <a:rPr lang="en-US" sz="2000" dirty="0">
                <a:solidFill>
                  <a:srgbClr val="000000"/>
                </a:solidFill>
                <a:latin typeface="The Youngest"/>
              </a:rPr>
              <a:t> di </a:t>
            </a:r>
            <a:r>
              <a:rPr lang="en-US" sz="2000" dirty="0" err="1">
                <a:solidFill>
                  <a:srgbClr val="000000"/>
                </a:solidFill>
                <a:latin typeface="The Youngest"/>
              </a:rPr>
              <a:t>jakarta</a:t>
            </a:r>
            <a:r>
              <a:rPr lang="en-US" sz="2000" dirty="0">
                <a:solidFill>
                  <a:srgbClr val="000000"/>
                </a:solidFill>
                <a:latin typeface="The Youngest"/>
              </a:rPr>
              <a:t>. Dataset </a:t>
            </a:r>
            <a:r>
              <a:rPr lang="en-US" sz="2000" dirty="0" err="1">
                <a:solidFill>
                  <a:srgbClr val="000000"/>
                </a:solidFill>
                <a:latin typeface="The Youngest"/>
              </a:rPr>
              <a:t>ini</a:t>
            </a:r>
            <a:r>
              <a:rPr lang="en-US" sz="2000" dirty="0">
                <a:solidFill>
                  <a:srgbClr val="000000"/>
                </a:solidFill>
                <a:latin typeface="The Youngest"/>
              </a:rPr>
              <a:t> </a:t>
            </a:r>
            <a:r>
              <a:rPr lang="en-US" sz="2000" dirty="0" err="1">
                <a:solidFill>
                  <a:srgbClr val="000000"/>
                </a:solidFill>
                <a:latin typeface="The Youngest"/>
              </a:rPr>
              <a:t>berisi</a:t>
            </a:r>
            <a:r>
              <a:rPr lang="en-US" sz="2000" dirty="0">
                <a:solidFill>
                  <a:srgbClr val="000000"/>
                </a:solidFill>
                <a:latin typeface="The Youngest"/>
              </a:rPr>
              <a:t> </a:t>
            </a:r>
            <a:r>
              <a:rPr lang="en-US" sz="2000" dirty="0" err="1">
                <a:solidFill>
                  <a:srgbClr val="000000"/>
                </a:solidFill>
                <a:latin typeface="The Youngest"/>
              </a:rPr>
              <a:t>informasi</a:t>
            </a:r>
            <a:r>
              <a:rPr lang="en-US" sz="2000" dirty="0">
                <a:solidFill>
                  <a:srgbClr val="000000"/>
                </a:solidFill>
                <a:latin typeface="The Youngest"/>
              </a:rPr>
              <a:t> </a:t>
            </a:r>
            <a:r>
              <a:rPr lang="en-US" sz="2000" dirty="0" err="1">
                <a:solidFill>
                  <a:srgbClr val="000000"/>
                </a:solidFill>
                <a:latin typeface="The Youngest"/>
              </a:rPr>
              <a:t>tentang</a:t>
            </a:r>
            <a:r>
              <a:rPr lang="en-US" sz="2000" dirty="0">
                <a:solidFill>
                  <a:srgbClr val="000000"/>
                </a:solidFill>
                <a:latin typeface="The Youngest"/>
              </a:rPr>
              <a:t> parameter-parameter </a:t>
            </a:r>
            <a:r>
              <a:rPr lang="en-US" sz="2000" dirty="0" err="1">
                <a:solidFill>
                  <a:srgbClr val="000000"/>
                </a:solidFill>
                <a:latin typeface="The Youngest"/>
              </a:rPr>
              <a:t>kualitas</a:t>
            </a:r>
            <a:r>
              <a:rPr lang="en-US" sz="2000" dirty="0">
                <a:solidFill>
                  <a:srgbClr val="000000"/>
                </a:solidFill>
                <a:latin typeface="The Youngest"/>
              </a:rPr>
              <a:t> </a:t>
            </a:r>
            <a:r>
              <a:rPr lang="en-US" sz="2000" dirty="0" err="1">
                <a:solidFill>
                  <a:srgbClr val="000000"/>
                </a:solidFill>
                <a:latin typeface="The Youngest"/>
              </a:rPr>
              <a:t>udara</a:t>
            </a:r>
            <a:r>
              <a:rPr lang="en-US" sz="2000" dirty="0">
                <a:solidFill>
                  <a:srgbClr val="000000"/>
                </a:solidFill>
                <a:latin typeface="The Youngest"/>
              </a:rPr>
              <a:t> </a:t>
            </a:r>
            <a:r>
              <a:rPr lang="en-US" sz="2000" dirty="0" err="1">
                <a:solidFill>
                  <a:srgbClr val="000000"/>
                </a:solidFill>
                <a:latin typeface="The Youngest"/>
              </a:rPr>
              <a:t>seperti</a:t>
            </a:r>
            <a:r>
              <a:rPr lang="en-US" sz="2000" dirty="0">
                <a:solidFill>
                  <a:srgbClr val="000000"/>
                </a:solidFill>
                <a:latin typeface="The Youngest"/>
              </a:rPr>
              <a:t>: </a:t>
            </a:r>
            <a:r>
              <a:rPr lang="en-US" sz="2000" dirty="0" err="1">
                <a:solidFill>
                  <a:srgbClr val="000000"/>
                </a:solidFill>
                <a:latin typeface="The Youngest"/>
              </a:rPr>
              <a:t>tanggal</a:t>
            </a:r>
            <a:r>
              <a:rPr lang="en-US" sz="2000" dirty="0">
                <a:solidFill>
                  <a:srgbClr val="000000"/>
                </a:solidFill>
                <a:latin typeface="The Youngest"/>
              </a:rPr>
              <a:t>, PM10, PM2.5, SO2, CO, O3, NO2, max dan </a:t>
            </a:r>
            <a:r>
              <a:rPr lang="en-US" sz="2000" dirty="0" err="1">
                <a:solidFill>
                  <a:srgbClr val="000000"/>
                </a:solidFill>
                <a:latin typeface="The Youngest"/>
              </a:rPr>
              <a:t>categori</a:t>
            </a:r>
            <a:r>
              <a:rPr lang="en-US" sz="2000" dirty="0">
                <a:solidFill>
                  <a:srgbClr val="000000"/>
                </a:solidFill>
                <a:latin typeface="The Youngest"/>
              </a:rPr>
              <a:t> </a:t>
            </a:r>
            <a:r>
              <a:rPr lang="en-US" sz="2000" dirty="0" err="1">
                <a:solidFill>
                  <a:srgbClr val="000000"/>
                </a:solidFill>
                <a:latin typeface="The Youngest"/>
              </a:rPr>
              <a:t>selama</a:t>
            </a:r>
            <a:r>
              <a:rPr lang="en-US" sz="2000" dirty="0">
                <a:solidFill>
                  <a:srgbClr val="000000"/>
                </a:solidFill>
                <a:latin typeface="The Youngest"/>
              </a:rPr>
              <a:t> </a:t>
            </a:r>
            <a:r>
              <a:rPr lang="en-US" sz="2000" dirty="0" err="1">
                <a:solidFill>
                  <a:srgbClr val="000000"/>
                </a:solidFill>
                <a:latin typeface="The Youngest"/>
              </a:rPr>
              <a:t>periode</a:t>
            </a:r>
            <a:r>
              <a:rPr lang="en-US" sz="2000" dirty="0">
                <a:solidFill>
                  <a:srgbClr val="000000"/>
                </a:solidFill>
                <a:latin typeface="The Youngest"/>
              </a:rPr>
              <a:t> </a:t>
            </a:r>
            <a:r>
              <a:rPr lang="en-US" sz="2000" dirty="0" err="1">
                <a:solidFill>
                  <a:srgbClr val="000000"/>
                </a:solidFill>
                <a:latin typeface="The Youngest"/>
              </a:rPr>
              <a:t>tersebut</a:t>
            </a:r>
            <a:r>
              <a:rPr lang="en-US" sz="2000" dirty="0">
                <a:solidFill>
                  <a:srgbClr val="000000"/>
                </a:solidFill>
                <a:latin typeface="The Youngest"/>
              </a:rPr>
              <a:t>. </a:t>
            </a:r>
            <a:r>
              <a:rPr lang="en-US" sz="2000" dirty="0" err="1">
                <a:solidFill>
                  <a:srgbClr val="000000"/>
                </a:solidFill>
                <a:latin typeface="The Youngest"/>
              </a:rPr>
              <a:t>Jumlah</a:t>
            </a:r>
            <a:r>
              <a:rPr lang="en-US" sz="2000" dirty="0">
                <a:solidFill>
                  <a:srgbClr val="000000"/>
                </a:solidFill>
                <a:latin typeface="The Youngest"/>
              </a:rPr>
              <a:t> data </a:t>
            </a:r>
            <a:r>
              <a:rPr lang="en-US" sz="2000" dirty="0" err="1">
                <a:solidFill>
                  <a:srgbClr val="000000"/>
                </a:solidFill>
                <a:latin typeface="The Youngest"/>
              </a:rPr>
              <a:t>secara</a:t>
            </a:r>
            <a:r>
              <a:rPr lang="en-US" sz="2000" dirty="0">
                <a:solidFill>
                  <a:srgbClr val="000000"/>
                </a:solidFill>
                <a:latin typeface="The Youngest"/>
              </a:rPr>
              <a:t> </a:t>
            </a:r>
            <a:r>
              <a:rPr lang="en-US" sz="2000" dirty="0" err="1">
                <a:solidFill>
                  <a:srgbClr val="000000"/>
                </a:solidFill>
                <a:latin typeface="The Youngest"/>
              </a:rPr>
              <a:t>keseluruhan</a:t>
            </a:r>
            <a:r>
              <a:rPr lang="en-US" sz="2000" dirty="0">
                <a:solidFill>
                  <a:srgbClr val="000000"/>
                </a:solidFill>
                <a:latin typeface="The Youngest"/>
              </a:rPr>
              <a:t> </a:t>
            </a:r>
            <a:r>
              <a:rPr lang="en-US" sz="2000" dirty="0" err="1">
                <a:solidFill>
                  <a:srgbClr val="000000"/>
                </a:solidFill>
                <a:latin typeface="The Youngest"/>
              </a:rPr>
              <a:t>adalah</a:t>
            </a:r>
            <a:r>
              <a:rPr lang="en-US" sz="2000" dirty="0">
                <a:solidFill>
                  <a:srgbClr val="000000"/>
                </a:solidFill>
                <a:latin typeface="The Youngest"/>
              </a:rPr>
              <a:t> 4015 baris data </a:t>
            </a:r>
            <a:r>
              <a:rPr lang="en-US" sz="2000" dirty="0" err="1">
                <a:solidFill>
                  <a:srgbClr val="000000"/>
                </a:solidFill>
                <a:latin typeface="The Youngest"/>
              </a:rPr>
              <a:t>sebelum</a:t>
            </a:r>
            <a:r>
              <a:rPr lang="en-US" sz="2000" dirty="0">
                <a:solidFill>
                  <a:srgbClr val="000000"/>
                </a:solidFill>
                <a:latin typeface="The Youngest"/>
              </a:rPr>
              <a:t> </a:t>
            </a:r>
            <a:r>
              <a:rPr lang="en-US" sz="2000" dirty="0" err="1">
                <a:solidFill>
                  <a:srgbClr val="000000"/>
                </a:solidFill>
                <a:latin typeface="The Youngest"/>
              </a:rPr>
              <a:t>dilakukan</a:t>
            </a:r>
            <a:r>
              <a:rPr lang="en-US" sz="2000" dirty="0">
                <a:solidFill>
                  <a:srgbClr val="000000"/>
                </a:solidFill>
                <a:latin typeface="The Youngest"/>
              </a:rPr>
              <a:t> preprocessing. </a:t>
            </a:r>
          </a:p>
        </p:txBody>
      </p:sp>
      <p:sp>
        <p:nvSpPr>
          <p:cNvPr id="16" name="TextBox 16"/>
          <p:cNvSpPr txBox="1"/>
          <p:nvPr/>
        </p:nvSpPr>
        <p:spPr>
          <a:xfrm>
            <a:off x="1028700" y="4719900"/>
            <a:ext cx="1714500" cy="371897"/>
          </a:xfrm>
          <a:prstGeom prst="rect">
            <a:avLst/>
          </a:prstGeom>
        </p:spPr>
        <p:txBody>
          <a:bodyPr wrap="square" lIns="0" tIns="0" rIns="0" bIns="0" rtlCol="0" anchor="t">
            <a:spAutoFit/>
          </a:bodyPr>
          <a:lstStyle/>
          <a:p>
            <a:pPr algn="ctr">
              <a:lnSpc>
                <a:spcPts val="2860"/>
              </a:lnSpc>
              <a:spcBef>
                <a:spcPct val="0"/>
              </a:spcBef>
            </a:pPr>
            <a:r>
              <a:rPr lang="en-US" sz="2200" dirty="0" err="1">
                <a:solidFill>
                  <a:srgbClr val="000000"/>
                </a:solidFill>
                <a:latin typeface="Montnapha Bold"/>
              </a:rPr>
              <a:t>Sumber</a:t>
            </a:r>
            <a:r>
              <a:rPr lang="en-US" sz="2200" dirty="0">
                <a:solidFill>
                  <a:srgbClr val="000000"/>
                </a:solidFill>
                <a:latin typeface="Montnapha Bold"/>
              </a:rPr>
              <a:t> Data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CEDEE"/>
        </a:solidFill>
        <a:effectLst/>
      </p:bgPr>
    </p:bg>
    <p:spTree>
      <p:nvGrpSpPr>
        <p:cNvPr id="1" name=""/>
        <p:cNvGrpSpPr/>
        <p:nvPr/>
      </p:nvGrpSpPr>
      <p:grpSpPr>
        <a:xfrm>
          <a:off x="0" y="0"/>
          <a:ext cx="0" cy="0"/>
          <a:chOff x="0" y="0"/>
          <a:chExt cx="0" cy="0"/>
        </a:xfrm>
      </p:grpSpPr>
      <p:sp>
        <p:nvSpPr>
          <p:cNvPr id="2" name="Freeform 2"/>
          <p:cNvSpPr/>
          <p:nvPr/>
        </p:nvSpPr>
        <p:spPr>
          <a:xfrm>
            <a:off x="-1624527" y="4599417"/>
            <a:ext cx="18103738" cy="10096315"/>
          </a:xfrm>
          <a:custGeom>
            <a:avLst/>
            <a:gdLst/>
            <a:ahLst/>
            <a:cxnLst/>
            <a:rect l="l" t="t" r="r" b="b"/>
            <a:pathLst>
              <a:path w="18103738" h="10096315">
                <a:moveTo>
                  <a:pt x="0" y="0"/>
                </a:moveTo>
                <a:lnTo>
                  <a:pt x="18103738" y="0"/>
                </a:lnTo>
                <a:lnTo>
                  <a:pt x="18103738" y="10096316"/>
                </a:lnTo>
                <a:lnTo>
                  <a:pt x="0" y="10096316"/>
                </a:lnTo>
                <a:lnTo>
                  <a:pt x="0" y="0"/>
                </a:lnTo>
                <a:close/>
              </a:path>
            </a:pathLst>
          </a:custGeom>
          <a:blipFill>
            <a:blip r:embed="rId2"/>
            <a:stretch>
              <a:fillRect/>
            </a:stretch>
          </a:blipFill>
        </p:spPr>
        <p:txBody>
          <a:bodyPr/>
          <a:lstStyle/>
          <a:p>
            <a:endParaRPr lang="en-ID"/>
          </a:p>
        </p:txBody>
      </p:sp>
      <p:sp>
        <p:nvSpPr>
          <p:cNvPr id="3" name="Freeform 3"/>
          <p:cNvSpPr/>
          <p:nvPr/>
        </p:nvSpPr>
        <p:spPr>
          <a:xfrm>
            <a:off x="10113835" y="-1582735"/>
            <a:ext cx="15979806" cy="8229600"/>
          </a:xfrm>
          <a:custGeom>
            <a:avLst/>
            <a:gdLst/>
            <a:ahLst/>
            <a:cxnLst/>
            <a:rect l="l" t="t" r="r" b="b"/>
            <a:pathLst>
              <a:path w="15979806" h="8229600">
                <a:moveTo>
                  <a:pt x="0" y="0"/>
                </a:moveTo>
                <a:lnTo>
                  <a:pt x="15979806" y="0"/>
                </a:lnTo>
                <a:lnTo>
                  <a:pt x="15979806" y="8229600"/>
                </a:lnTo>
                <a:lnTo>
                  <a:pt x="0" y="8229600"/>
                </a:lnTo>
                <a:lnTo>
                  <a:pt x="0" y="0"/>
                </a:lnTo>
                <a:close/>
              </a:path>
            </a:pathLst>
          </a:custGeom>
          <a:blipFill>
            <a:blip r:embed="rId3"/>
            <a:stretch>
              <a:fillRect/>
            </a:stretch>
          </a:blipFill>
        </p:spPr>
        <p:txBody>
          <a:bodyPr/>
          <a:lstStyle/>
          <a:p>
            <a:endParaRPr lang="en-ID"/>
          </a:p>
        </p:txBody>
      </p:sp>
      <p:sp>
        <p:nvSpPr>
          <p:cNvPr id="4" name="Freeform 4"/>
          <p:cNvSpPr/>
          <p:nvPr/>
        </p:nvSpPr>
        <p:spPr>
          <a:xfrm>
            <a:off x="0" y="0"/>
            <a:ext cx="18288000" cy="10360550"/>
          </a:xfrm>
          <a:custGeom>
            <a:avLst/>
            <a:gdLst/>
            <a:ahLst/>
            <a:cxnLst/>
            <a:rect l="l" t="t" r="r" b="b"/>
            <a:pathLst>
              <a:path w="18288000" h="10360550">
                <a:moveTo>
                  <a:pt x="0" y="0"/>
                </a:moveTo>
                <a:lnTo>
                  <a:pt x="18288000" y="0"/>
                </a:lnTo>
                <a:lnTo>
                  <a:pt x="18288000" y="10360550"/>
                </a:lnTo>
                <a:lnTo>
                  <a:pt x="0" y="10360550"/>
                </a:lnTo>
                <a:lnTo>
                  <a:pt x="0" y="0"/>
                </a:lnTo>
                <a:close/>
              </a:path>
            </a:pathLst>
          </a:custGeom>
          <a:blipFill>
            <a:blip r:embed="rId4">
              <a:alphaModFix amt="49000"/>
            </a:blip>
            <a:stretch>
              <a:fillRect b="-17382"/>
            </a:stretch>
          </a:blipFill>
        </p:spPr>
        <p:txBody>
          <a:bodyPr/>
          <a:lstStyle/>
          <a:p>
            <a:endParaRPr lang="en-ID"/>
          </a:p>
        </p:txBody>
      </p:sp>
      <p:grpSp>
        <p:nvGrpSpPr>
          <p:cNvPr id="5" name="Group 5"/>
          <p:cNvGrpSpPr/>
          <p:nvPr/>
        </p:nvGrpSpPr>
        <p:grpSpPr>
          <a:xfrm>
            <a:off x="1028700" y="8916090"/>
            <a:ext cx="16230600" cy="684419"/>
            <a:chOff x="0" y="0"/>
            <a:chExt cx="4274726" cy="180259"/>
          </a:xfrm>
        </p:grpSpPr>
        <p:sp>
          <p:nvSpPr>
            <p:cNvPr id="6" name="Freeform 6"/>
            <p:cNvSpPr/>
            <p:nvPr/>
          </p:nvSpPr>
          <p:spPr>
            <a:xfrm>
              <a:off x="0" y="0"/>
              <a:ext cx="4274726" cy="180259"/>
            </a:xfrm>
            <a:custGeom>
              <a:avLst/>
              <a:gdLst/>
              <a:ahLst/>
              <a:cxnLst/>
              <a:rect l="l" t="t" r="r" b="b"/>
              <a:pathLst>
                <a:path w="4274726" h="180259">
                  <a:moveTo>
                    <a:pt x="24327" y="0"/>
                  </a:moveTo>
                  <a:lnTo>
                    <a:pt x="4250399" y="0"/>
                  </a:lnTo>
                  <a:cubicBezTo>
                    <a:pt x="4263834" y="0"/>
                    <a:pt x="4274726" y="10891"/>
                    <a:pt x="4274726" y="24327"/>
                  </a:cubicBezTo>
                  <a:lnTo>
                    <a:pt x="4274726" y="155932"/>
                  </a:lnTo>
                  <a:cubicBezTo>
                    <a:pt x="4274726" y="162384"/>
                    <a:pt x="4272163" y="168571"/>
                    <a:pt x="4267601" y="173133"/>
                  </a:cubicBezTo>
                  <a:cubicBezTo>
                    <a:pt x="4263039" y="177696"/>
                    <a:pt x="4256851" y="180259"/>
                    <a:pt x="4250399" y="180259"/>
                  </a:cubicBezTo>
                  <a:lnTo>
                    <a:pt x="24327" y="180259"/>
                  </a:lnTo>
                  <a:cubicBezTo>
                    <a:pt x="10891" y="180259"/>
                    <a:pt x="0" y="169367"/>
                    <a:pt x="0" y="155932"/>
                  </a:cubicBezTo>
                  <a:lnTo>
                    <a:pt x="0" y="24327"/>
                  </a:lnTo>
                  <a:cubicBezTo>
                    <a:pt x="0" y="10891"/>
                    <a:pt x="10891" y="0"/>
                    <a:pt x="24327" y="0"/>
                  </a:cubicBezTo>
                  <a:close/>
                </a:path>
              </a:pathLst>
            </a:custGeom>
            <a:solidFill>
              <a:srgbClr val="000000">
                <a:alpha val="0"/>
              </a:srgbClr>
            </a:solidFill>
            <a:ln w="38100" cap="rnd">
              <a:solidFill>
                <a:srgbClr val="000000"/>
              </a:solidFill>
              <a:prstDash val="solid"/>
              <a:round/>
            </a:ln>
          </p:spPr>
          <p:txBody>
            <a:bodyPr/>
            <a:lstStyle/>
            <a:p>
              <a:endParaRPr lang="en-ID"/>
            </a:p>
          </p:txBody>
        </p:sp>
        <p:sp>
          <p:nvSpPr>
            <p:cNvPr id="7" name="TextBox 7"/>
            <p:cNvSpPr txBox="1"/>
            <p:nvPr/>
          </p:nvSpPr>
          <p:spPr>
            <a:xfrm>
              <a:off x="0" y="-28575"/>
              <a:ext cx="4274726" cy="208834"/>
            </a:xfrm>
            <a:prstGeom prst="rect">
              <a:avLst/>
            </a:prstGeom>
          </p:spPr>
          <p:txBody>
            <a:bodyPr lIns="50800" tIns="50800" rIns="50800" bIns="50800" rtlCol="0" anchor="ctr"/>
            <a:lstStyle/>
            <a:p>
              <a:pPr algn="ctr">
                <a:lnSpc>
                  <a:spcPts val="3120"/>
                </a:lnSpc>
              </a:pPr>
              <a:endParaRPr/>
            </a:p>
          </p:txBody>
        </p:sp>
      </p:grpSp>
      <p:sp>
        <p:nvSpPr>
          <p:cNvPr id="8" name="TextBox 8"/>
          <p:cNvSpPr txBox="1"/>
          <p:nvPr/>
        </p:nvSpPr>
        <p:spPr>
          <a:xfrm>
            <a:off x="12901385" y="952500"/>
            <a:ext cx="4125069" cy="631190"/>
          </a:xfrm>
          <a:prstGeom prst="rect">
            <a:avLst/>
          </a:prstGeom>
        </p:spPr>
        <p:txBody>
          <a:bodyPr lIns="0" tIns="0" rIns="0" bIns="0" rtlCol="0" anchor="t">
            <a:spAutoFit/>
          </a:bodyPr>
          <a:lstStyle/>
          <a:p>
            <a:pPr algn="ctr">
              <a:lnSpc>
                <a:spcPts val="5109"/>
              </a:lnSpc>
            </a:pPr>
            <a:r>
              <a:rPr lang="en-US" sz="3649">
                <a:solidFill>
                  <a:srgbClr val="191919"/>
                </a:solidFill>
                <a:latin typeface="Montnapha Bold"/>
              </a:rPr>
              <a:t>LB01 - Kelompok 11 </a:t>
            </a:r>
          </a:p>
        </p:txBody>
      </p:sp>
      <p:sp>
        <p:nvSpPr>
          <p:cNvPr id="9" name="TextBox 9"/>
          <p:cNvSpPr txBox="1"/>
          <p:nvPr/>
        </p:nvSpPr>
        <p:spPr>
          <a:xfrm>
            <a:off x="16683063" y="8983980"/>
            <a:ext cx="260152" cy="558165"/>
          </a:xfrm>
          <a:prstGeom prst="rect">
            <a:avLst/>
          </a:prstGeom>
        </p:spPr>
        <p:txBody>
          <a:bodyPr lIns="0" tIns="0" rIns="0" bIns="0" rtlCol="0" anchor="t">
            <a:spAutoFit/>
          </a:bodyPr>
          <a:lstStyle/>
          <a:p>
            <a:pPr algn="ctr">
              <a:lnSpc>
                <a:spcPts val="4409"/>
              </a:lnSpc>
            </a:pPr>
            <a:r>
              <a:rPr lang="en-US" sz="3150">
                <a:solidFill>
                  <a:srgbClr val="000000"/>
                </a:solidFill>
                <a:latin typeface="Poppins Bold"/>
              </a:rPr>
              <a:t>5</a:t>
            </a:r>
          </a:p>
        </p:txBody>
      </p:sp>
      <p:sp>
        <p:nvSpPr>
          <p:cNvPr id="10" name="TextBox 10"/>
          <p:cNvSpPr txBox="1"/>
          <p:nvPr/>
        </p:nvSpPr>
        <p:spPr>
          <a:xfrm>
            <a:off x="1462081" y="9016683"/>
            <a:ext cx="3895804" cy="416559"/>
          </a:xfrm>
          <a:prstGeom prst="rect">
            <a:avLst/>
          </a:prstGeom>
        </p:spPr>
        <p:txBody>
          <a:bodyPr lIns="0" tIns="0" rIns="0" bIns="0" rtlCol="0" anchor="t">
            <a:spAutoFit/>
          </a:bodyPr>
          <a:lstStyle/>
          <a:p>
            <a:pPr algn="l">
              <a:lnSpc>
                <a:spcPts val="3290"/>
              </a:lnSpc>
            </a:pPr>
            <a:r>
              <a:rPr lang="en-US" sz="2350">
                <a:solidFill>
                  <a:srgbClr val="000000"/>
                </a:solidFill>
                <a:latin typeface="Poppins Bold"/>
              </a:rPr>
              <a:t>DATA ANALYTICS</a:t>
            </a:r>
          </a:p>
        </p:txBody>
      </p:sp>
      <p:sp>
        <p:nvSpPr>
          <p:cNvPr id="11" name="TextBox 11"/>
          <p:cNvSpPr txBox="1"/>
          <p:nvPr/>
        </p:nvSpPr>
        <p:spPr>
          <a:xfrm>
            <a:off x="1028700" y="952500"/>
            <a:ext cx="3401616" cy="631190"/>
          </a:xfrm>
          <a:prstGeom prst="rect">
            <a:avLst/>
          </a:prstGeom>
        </p:spPr>
        <p:txBody>
          <a:bodyPr lIns="0" tIns="0" rIns="0" bIns="0" rtlCol="0" anchor="t">
            <a:spAutoFit/>
          </a:bodyPr>
          <a:lstStyle/>
          <a:p>
            <a:pPr algn="l">
              <a:lnSpc>
                <a:spcPts val="5109"/>
              </a:lnSpc>
            </a:pPr>
            <a:r>
              <a:rPr lang="en-US" sz="3649">
                <a:solidFill>
                  <a:srgbClr val="191919"/>
                </a:solidFill>
                <a:latin typeface="Montnapha Bold"/>
              </a:rPr>
              <a:t>Model Algoritma</a:t>
            </a:r>
          </a:p>
        </p:txBody>
      </p:sp>
      <p:sp>
        <p:nvSpPr>
          <p:cNvPr id="12" name="TextBox 12"/>
          <p:cNvSpPr txBox="1"/>
          <p:nvPr/>
        </p:nvSpPr>
        <p:spPr>
          <a:xfrm>
            <a:off x="1028700" y="1897954"/>
            <a:ext cx="3401616" cy="371897"/>
          </a:xfrm>
          <a:prstGeom prst="rect">
            <a:avLst/>
          </a:prstGeom>
        </p:spPr>
        <p:txBody>
          <a:bodyPr wrap="square" lIns="0" tIns="0" rIns="0" bIns="0" rtlCol="0" anchor="t">
            <a:spAutoFit/>
          </a:bodyPr>
          <a:lstStyle/>
          <a:p>
            <a:pPr algn="l">
              <a:lnSpc>
                <a:spcPts val="2860"/>
              </a:lnSpc>
              <a:spcBef>
                <a:spcPct val="0"/>
              </a:spcBef>
            </a:pPr>
            <a:r>
              <a:rPr lang="en-US" sz="2200" dirty="0">
                <a:solidFill>
                  <a:srgbClr val="000000"/>
                </a:solidFill>
                <a:latin typeface="Montnapha Bold"/>
              </a:rPr>
              <a:t>Support Vector Classifier</a:t>
            </a:r>
          </a:p>
        </p:txBody>
      </p:sp>
      <p:sp>
        <p:nvSpPr>
          <p:cNvPr id="13" name="TextBox 13"/>
          <p:cNvSpPr txBox="1"/>
          <p:nvPr/>
        </p:nvSpPr>
        <p:spPr>
          <a:xfrm>
            <a:off x="1439838" y="2336739"/>
            <a:ext cx="11262349" cy="1946275"/>
          </a:xfrm>
          <a:prstGeom prst="rect">
            <a:avLst/>
          </a:prstGeom>
        </p:spPr>
        <p:txBody>
          <a:bodyPr lIns="0" tIns="0" rIns="0" bIns="0" rtlCol="0" anchor="t">
            <a:spAutoFit/>
          </a:bodyPr>
          <a:lstStyle/>
          <a:p>
            <a:pPr algn="just">
              <a:lnSpc>
                <a:spcPts val="2600"/>
              </a:lnSpc>
              <a:spcBef>
                <a:spcPct val="0"/>
              </a:spcBef>
            </a:pPr>
            <a:r>
              <a:rPr lang="en-US" sz="2000" dirty="0">
                <a:solidFill>
                  <a:srgbClr val="000000"/>
                </a:solidFill>
                <a:latin typeface="The Youngest"/>
              </a:rPr>
              <a:t>Support Vector Classifier </a:t>
            </a:r>
            <a:r>
              <a:rPr lang="en-US" sz="2000" dirty="0" err="1">
                <a:solidFill>
                  <a:srgbClr val="000000"/>
                </a:solidFill>
                <a:latin typeface="The Youngest"/>
              </a:rPr>
              <a:t>merupakan</a:t>
            </a:r>
            <a:r>
              <a:rPr lang="en-US" sz="2000" dirty="0">
                <a:solidFill>
                  <a:srgbClr val="000000"/>
                </a:solidFill>
                <a:latin typeface="The Youngest"/>
              </a:rPr>
              <a:t> </a:t>
            </a:r>
            <a:r>
              <a:rPr lang="en-US" sz="2000" dirty="0" err="1">
                <a:solidFill>
                  <a:srgbClr val="000000"/>
                </a:solidFill>
                <a:latin typeface="The Youngest"/>
              </a:rPr>
              <a:t>algoritma</a:t>
            </a:r>
            <a:r>
              <a:rPr lang="en-US" sz="2000" dirty="0">
                <a:solidFill>
                  <a:srgbClr val="000000"/>
                </a:solidFill>
                <a:latin typeface="The Youngest"/>
              </a:rPr>
              <a:t> machine learning yang </a:t>
            </a:r>
            <a:r>
              <a:rPr lang="en-US" sz="2000" dirty="0" err="1">
                <a:solidFill>
                  <a:srgbClr val="000000"/>
                </a:solidFill>
                <a:latin typeface="The Youngest"/>
              </a:rPr>
              <a:t>termasuk</a:t>
            </a:r>
            <a:r>
              <a:rPr lang="en-US" sz="2000" dirty="0">
                <a:solidFill>
                  <a:srgbClr val="000000"/>
                </a:solidFill>
                <a:latin typeface="The Youngest"/>
              </a:rPr>
              <a:t> </a:t>
            </a:r>
            <a:r>
              <a:rPr lang="en-US" sz="2000" dirty="0" err="1">
                <a:solidFill>
                  <a:srgbClr val="000000"/>
                </a:solidFill>
                <a:latin typeface="The Youngest"/>
              </a:rPr>
              <a:t>dalam</a:t>
            </a:r>
            <a:r>
              <a:rPr lang="en-US" sz="2000" dirty="0">
                <a:solidFill>
                  <a:srgbClr val="000000"/>
                </a:solidFill>
                <a:latin typeface="The Youngest"/>
              </a:rPr>
              <a:t> supervised learning dan </a:t>
            </a:r>
            <a:r>
              <a:rPr lang="en-US" sz="2000" dirty="0" err="1">
                <a:solidFill>
                  <a:srgbClr val="000000"/>
                </a:solidFill>
                <a:latin typeface="The Youngest"/>
              </a:rPr>
              <a:t>termasuk</a:t>
            </a:r>
            <a:r>
              <a:rPr lang="en-US" sz="2000" dirty="0">
                <a:solidFill>
                  <a:srgbClr val="000000"/>
                </a:solidFill>
                <a:latin typeface="The Youngest"/>
              </a:rPr>
              <a:t> salah </a:t>
            </a:r>
            <a:r>
              <a:rPr lang="en-US" sz="2000" dirty="0" err="1">
                <a:solidFill>
                  <a:srgbClr val="000000"/>
                </a:solidFill>
                <a:latin typeface="The Youngest"/>
              </a:rPr>
              <a:t>satu</a:t>
            </a:r>
            <a:r>
              <a:rPr lang="en-US" sz="2000" dirty="0">
                <a:solidFill>
                  <a:srgbClr val="000000"/>
                </a:solidFill>
                <a:latin typeface="The Youngest"/>
              </a:rPr>
              <a:t> </a:t>
            </a:r>
            <a:r>
              <a:rPr lang="en-US" sz="2000" dirty="0" err="1">
                <a:solidFill>
                  <a:srgbClr val="000000"/>
                </a:solidFill>
                <a:latin typeface="The Youngest"/>
              </a:rPr>
              <a:t>jenis</a:t>
            </a:r>
            <a:r>
              <a:rPr lang="en-US" sz="2000" dirty="0">
                <a:solidFill>
                  <a:srgbClr val="000000"/>
                </a:solidFill>
                <a:latin typeface="The Youngest"/>
              </a:rPr>
              <a:t> Support Vector Machine yang </a:t>
            </a:r>
            <a:r>
              <a:rPr lang="en-US" sz="2000" dirty="0" err="1">
                <a:solidFill>
                  <a:srgbClr val="000000"/>
                </a:solidFill>
                <a:latin typeface="The Youngest"/>
              </a:rPr>
              <a:t>digunakan</a:t>
            </a:r>
            <a:r>
              <a:rPr lang="en-US" sz="2000" dirty="0">
                <a:solidFill>
                  <a:srgbClr val="000000"/>
                </a:solidFill>
                <a:latin typeface="The Youngest"/>
              </a:rPr>
              <a:t> pada </a:t>
            </a:r>
            <a:r>
              <a:rPr lang="en-US" sz="2000" dirty="0" err="1">
                <a:solidFill>
                  <a:srgbClr val="000000"/>
                </a:solidFill>
                <a:latin typeface="The Youngest"/>
              </a:rPr>
              <a:t>masalah</a:t>
            </a:r>
            <a:r>
              <a:rPr lang="en-US" sz="2000" dirty="0">
                <a:solidFill>
                  <a:srgbClr val="000000"/>
                </a:solidFill>
                <a:latin typeface="The Youngest"/>
              </a:rPr>
              <a:t> </a:t>
            </a:r>
            <a:r>
              <a:rPr lang="en-US" sz="2000" dirty="0" err="1">
                <a:solidFill>
                  <a:srgbClr val="000000"/>
                </a:solidFill>
                <a:latin typeface="The Youngest"/>
              </a:rPr>
              <a:t>klasifikasi</a:t>
            </a:r>
            <a:r>
              <a:rPr lang="en-US" sz="2000" dirty="0">
                <a:solidFill>
                  <a:srgbClr val="000000"/>
                </a:solidFill>
                <a:latin typeface="The Youngest"/>
              </a:rPr>
              <a:t>. SVM pada </a:t>
            </a:r>
            <a:r>
              <a:rPr lang="en-US" sz="2000" dirty="0" err="1">
                <a:solidFill>
                  <a:srgbClr val="000000"/>
                </a:solidFill>
                <a:latin typeface="The Youngest"/>
              </a:rPr>
              <a:t>masalah</a:t>
            </a:r>
            <a:r>
              <a:rPr lang="en-US" sz="2000" dirty="0">
                <a:solidFill>
                  <a:srgbClr val="000000"/>
                </a:solidFill>
                <a:latin typeface="The Youngest"/>
              </a:rPr>
              <a:t> </a:t>
            </a:r>
            <a:r>
              <a:rPr lang="en-US" sz="2000" dirty="0" err="1">
                <a:solidFill>
                  <a:srgbClr val="000000"/>
                </a:solidFill>
                <a:latin typeface="The Youngest"/>
              </a:rPr>
              <a:t>klasifikasi</a:t>
            </a:r>
            <a:r>
              <a:rPr lang="en-US" sz="2000" dirty="0">
                <a:solidFill>
                  <a:srgbClr val="000000"/>
                </a:solidFill>
                <a:latin typeface="The Youngest"/>
              </a:rPr>
              <a:t> </a:t>
            </a:r>
            <a:r>
              <a:rPr lang="en-US" sz="2000" dirty="0" err="1">
                <a:solidFill>
                  <a:srgbClr val="000000"/>
                </a:solidFill>
                <a:latin typeface="The Youngest"/>
              </a:rPr>
              <a:t>digunakan</a:t>
            </a:r>
            <a:r>
              <a:rPr lang="en-US" sz="2000" dirty="0">
                <a:solidFill>
                  <a:srgbClr val="000000"/>
                </a:solidFill>
                <a:latin typeface="The Youngest"/>
              </a:rPr>
              <a:t> </a:t>
            </a:r>
            <a:r>
              <a:rPr lang="en-US" sz="2000" dirty="0" err="1">
                <a:solidFill>
                  <a:srgbClr val="000000"/>
                </a:solidFill>
                <a:latin typeface="The Youngest"/>
              </a:rPr>
              <a:t>untuk</a:t>
            </a:r>
            <a:r>
              <a:rPr lang="en-US" sz="2000" dirty="0">
                <a:solidFill>
                  <a:srgbClr val="000000"/>
                </a:solidFill>
                <a:latin typeface="The Youngest"/>
              </a:rPr>
              <a:t> </a:t>
            </a:r>
            <a:r>
              <a:rPr lang="en-US" sz="2000" dirty="0" err="1">
                <a:solidFill>
                  <a:srgbClr val="000000"/>
                </a:solidFill>
                <a:latin typeface="The Youngest"/>
              </a:rPr>
              <a:t>mencari</a:t>
            </a:r>
            <a:r>
              <a:rPr lang="en-US" sz="2000" dirty="0">
                <a:solidFill>
                  <a:srgbClr val="000000"/>
                </a:solidFill>
                <a:latin typeface="The Youngest"/>
              </a:rPr>
              <a:t> hyperplane </a:t>
            </a:r>
            <a:r>
              <a:rPr lang="en-US" sz="2000" dirty="0" err="1">
                <a:solidFill>
                  <a:srgbClr val="000000"/>
                </a:solidFill>
                <a:latin typeface="The Youngest"/>
              </a:rPr>
              <a:t>terbaik</a:t>
            </a:r>
            <a:r>
              <a:rPr lang="en-US" sz="2000" dirty="0">
                <a:solidFill>
                  <a:srgbClr val="000000"/>
                </a:solidFill>
                <a:latin typeface="The Youngest"/>
              </a:rPr>
              <a:t> </a:t>
            </a:r>
            <a:r>
              <a:rPr lang="en-US" sz="2000" dirty="0" err="1">
                <a:solidFill>
                  <a:srgbClr val="000000"/>
                </a:solidFill>
                <a:latin typeface="The Youngest"/>
              </a:rPr>
              <a:t>untuk</a:t>
            </a:r>
            <a:r>
              <a:rPr lang="en-US" sz="2000" dirty="0">
                <a:solidFill>
                  <a:srgbClr val="000000"/>
                </a:solidFill>
                <a:latin typeface="The Youngest"/>
              </a:rPr>
              <a:t> </a:t>
            </a:r>
            <a:r>
              <a:rPr lang="en-US" sz="2000" dirty="0" err="1">
                <a:solidFill>
                  <a:srgbClr val="000000"/>
                </a:solidFill>
                <a:latin typeface="The Youngest"/>
              </a:rPr>
              <a:t>memaksimalkan</a:t>
            </a:r>
            <a:r>
              <a:rPr lang="en-US" sz="2000" dirty="0">
                <a:solidFill>
                  <a:srgbClr val="000000"/>
                </a:solidFill>
                <a:latin typeface="The Youngest"/>
              </a:rPr>
              <a:t> </a:t>
            </a:r>
            <a:r>
              <a:rPr lang="en-US" sz="2000" dirty="0" err="1">
                <a:solidFill>
                  <a:srgbClr val="000000"/>
                </a:solidFill>
                <a:latin typeface="The Youngest"/>
              </a:rPr>
              <a:t>jarak</a:t>
            </a:r>
            <a:r>
              <a:rPr lang="en-US" sz="2000" dirty="0">
                <a:solidFill>
                  <a:srgbClr val="000000"/>
                </a:solidFill>
                <a:latin typeface="The Youngest"/>
              </a:rPr>
              <a:t> </a:t>
            </a:r>
            <a:r>
              <a:rPr lang="en-US" sz="2000" dirty="0" err="1">
                <a:solidFill>
                  <a:srgbClr val="000000"/>
                </a:solidFill>
                <a:latin typeface="The Youngest"/>
              </a:rPr>
              <a:t>antar</a:t>
            </a:r>
            <a:r>
              <a:rPr lang="en-US" sz="2000" dirty="0">
                <a:solidFill>
                  <a:srgbClr val="000000"/>
                </a:solidFill>
                <a:latin typeface="The Youngest"/>
              </a:rPr>
              <a:t> </a:t>
            </a:r>
            <a:r>
              <a:rPr lang="en-US" sz="2000" dirty="0" err="1">
                <a:solidFill>
                  <a:srgbClr val="000000"/>
                </a:solidFill>
                <a:latin typeface="The Youngest"/>
              </a:rPr>
              <a:t>kelas</a:t>
            </a:r>
            <a:r>
              <a:rPr lang="en-US" sz="2000" dirty="0">
                <a:solidFill>
                  <a:srgbClr val="000000"/>
                </a:solidFill>
                <a:latin typeface="The Youngest"/>
              </a:rPr>
              <a:t>. Proses SVC </a:t>
            </a:r>
            <a:r>
              <a:rPr lang="en-US" sz="2000" dirty="0" err="1">
                <a:solidFill>
                  <a:srgbClr val="000000"/>
                </a:solidFill>
                <a:latin typeface="The Youngest"/>
              </a:rPr>
              <a:t>akan</a:t>
            </a:r>
            <a:r>
              <a:rPr lang="en-US" sz="2000" dirty="0">
                <a:solidFill>
                  <a:srgbClr val="000000"/>
                </a:solidFill>
                <a:latin typeface="The Youngest"/>
              </a:rPr>
              <a:t> </a:t>
            </a:r>
            <a:r>
              <a:rPr lang="en-US" sz="2000" dirty="0" err="1">
                <a:solidFill>
                  <a:srgbClr val="000000"/>
                </a:solidFill>
                <a:latin typeface="The Youngest"/>
              </a:rPr>
              <a:t>mengoptimalkan</a:t>
            </a:r>
            <a:r>
              <a:rPr lang="en-US" sz="2000" dirty="0">
                <a:solidFill>
                  <a:srgbClr val="000000"/>
                </a:solidFill>
                <a:latin typeface="The Youngest"/>
              </a:rPr>
              <a:t> margin </a:t>
            </a:r>
            <a:r>
              <a:rPr lang="en-US" sz="2000" dirty="0" err="1">
                <a:solidFill>
                  <a:srgbClr val="000000"/>
                </a:solidFill>
                <a:latin typeface="The Youngest"/>
              </a:rPr>
              <a:t>magin</a:t>
            </a:r>
            <a:r>
              <a:rPr lang="en-US" sz="2000" dirty="0">
                <a:solidFill>
                  <a:srgbClr val="000000"/>
                </a:solidFill>
                <a:latin typeface="The Youngest"/>
              </a:rPr>
              <a:t> </a:t>
            </a:r>
            <a:r>
              <a:rPr lang="en-US" sz="2000" dirty="0" err="1">
                <a:solidFill>
                  <a:srgbClr val="000000"/>
                </a:solidFill>
                <a:latin typeface="The Youngest"/>
              </a:rPr>
              <a:t>antar</a:t>
            </a:r>
            <a:r>
              <a:rPr lang="en-US" sz="2000" dirty="0">
                <a:solidFill>
                  <a:srgbClr val="000000"/>
                </a:solidFill>
                <a:latin typeface="The Youngest"/>
              </a:rPr>
              <a:t> </a:t>
            </a:r>
            <a:r>
              <a:rPr lang="en-US" sz="2000" dirty="0" err="1">
                <a:solidFill>
                  <a:srgbClr val="000000"/>
                </a:solidFill>
                <a:latin typeface="The Youngest"/>
              </a:rPr>
              <a:t>kelas</a:t>
            </a:r>
            <a:r>
              <a:rPr lang="en-US" sz="2000" dirty="0">
                <a:solidFill>
                  <a:srgbClr val="000000"/>
                </a:solidFill>
                <a:latin typeface="The Youngest"/>
              </a:rPr>
              <a:t> yang </a:t>
            </a:r>
            <a:r>
              <a:rPr lang="en-US" sz="2000" dirty="0" err="1">
                <a:solidFill>
                  <a:srgbClr val="000000"/>
                </a:solidFill>
                <a:latin typeface="The Youngest"/>
              </a:rPr>
              <a:t>berbeda</a:t>
            </a:r>
            <a:r>
              <a:rPr lang="en-US" sz="2000" dirty="0">
                <a:solidFill>
                  <a:srgbClr val="000000"/>
                </a:solidFill>
                <a:latin typeface="The Youngest"/>
              </a:rPr>
              <a:t> yang </a:t>
            </a:r>
            <a:r>
              <a:rPr lang="en-US" sz="2000" dirty="0" err="1">
                <a:solidFill>
                  <a:srgbClr val="000000"/>
                </a:solidFill>
                <a:latin typeface="The Youngest"/>
              </a:rPr>
              <a:t>akan</a:t>
            </a:r>
            <a:r>
              <a:rPr lang="en-US" sz="2000" dirty="0">
                <a:solidFill>
                  <a:srgbClr val="000000"/>
                </a:solidFill>
                <a:latin typeface="The Youngest"/>
              </a:rPr>
              <a:t> </a:t>
            </a:r>
            <a:r>
              <a:rPr lang="en-US" sz="2000" dirty="0" err="1">
                <a:solidFill>
                  <a:srgbClr val="000000"/>
                </a:solidFill>
                <a:latin typeface="The Youngest"/>
              </a:rPr>
              <a:t>memisahkan</a:t>
            </a:r>
            <a:r>
              <a:rPr lang="en-US" sz="2000" dirty="0">
                <a:solidFill>
                  <a:srgbClr val="000000"/>
                </a:solidFill>
                <a:latin typeface="The Youngest"/>
              </a:rPr>
              <a:t> data-data </a:t>
            </a:r>
            <a:r>
              <a:rPr lang="en-US" sz="2000" dirty="0" err="1">
                <a:solidFill>
                  <a:srgbClr val="000000"/>
                </a:solidFill>
                <a:latin typeface="The Youngest"/>
              </a:rPr>
              <a:t>ke</a:t>
            </a:r>
            <a:r>
              <a:rPr lang="en-US" sz="2000" dirty="0">
                <a:solidFill>
                  <a:srgbClr val="000000"/>
                </a:solidFill>
                <a:latin typeface="The Youngest"/>
              </a:rPr>
              <a:t> </a:t>
            </a:r>
            <a:r>
              <a:rPr lang="en-US" sz="2000" dirty="0" err="1">
                <a:solidFill>
                  <a:srgbClr val="000000"/>
                </a:solidFill>
                <a:latin typeface="The Youngest"/>
              </a:rPr>
              <a:t>berbagai</a:t>
            </a:r>
            <a:r>
              <a:rPr lang="en-US" sz="2000" dirty="0">
                <a:solidFill>
                  <a:srgbClr val="000000"/>
                </a:solidFill>
                <a:latin typeface="The Youngest"/>
              </a:rPr>
              <a:t> </a:t>
            </a:r>
            <a:r>
              <a:rPr lang="en-US" sz="2000" dirty="0" err="1">
                <a:solidFill>
                  <a:srgbClr val="000000"/>
                </a:solidFill>
                <a:latin typeface="The Youngest"/>
              </a:rPr>
              <a:t>kelas</a:t>
            </a:r>
            <a:r>
              <a:rPr lang="en-US" sz="2000" dirty="0">
                <a:solidFill>
                  <a:srgbClr val="000000"/>
                </a:solidFill>
                <a:latin typeface="The Youngest"/>
              </a:rPr>
              <a:t> yang </a:t>
            </a:r>
            <a:r>
              <a:rPr lang="en-US" sz="2000" dirty="0" err="1">
                <a:solidFill>
                  <a:srgbClr val="000000"/>
                </a:solidFill>
                <a:latin typeface="The Youngest"/>
              </a:rPr>
              <a:t>ada</a:t>
            </a:r>
            <a:r>
              <a:rPr lang="en-US" sz="2000" dirty="0">
                <a:solidFill>
                  <a:srgbClr val="000000"/>
                </a:solidFill>
                <a:latin typeface="The Youngest"/>
              </a:rPr>
              <a:t> </a:t>
            </a:r>
            <a:r>
              <a:rPr lang="en-US" sz="2000" dirty="0" err="1">
                <a:solidFill>
                  <a:srgbClr val="000000"/>
                </a:solidFill>
                <a:latin typeface="The Youngest"/>
              </a:rPr>
              <a:t>melalui</a:t>
            </a:r>
            <a:r>
              <a:rPr lang="en-US" sz="2000" dirty="0">
                <a:solidFill>
                  <a:srgbClr val="000000"/>
                </a:solidFill>
                <a:latin typeface="The Youngest"/>
              </a:rPr>
              <a:t> </a:t>
            </a:r>
            <a:r>
              <a:rPr lang="en-US" sz="2000" dirty="0" err="1">
                <a:solidFill>
                  <a:srgbClr val="000000"/>
                </a:solidFill>
                <a:latin typeface="The Youngest"/>
              </a:rPr>
              <a:t>pelatihan</a:t>
            </a:r>
            <a:r>
              <a:rPr lang="en-US" sz="2000" dirty="0">
                <a:solidFill>
                  <a:srgbClr val="000000"/>
                </a:solidFill>
                <a:latin typeface="The Youngest"/>
              </a:rPr>
              <a:t> dan </a:t>
            </a:r>
            <a:r>
              <a:rPr lang="en-US" sz="2000" dirty="0" err="1">
                <a:solidFill>
                  <a:srgbClr val="000000"/>
                </a:solidFill>
                <a:latin typeface="The Youngest"/>
              </a:rPr>
              <a:t>pengujiannya</a:t>
            </a:r>
            <a:r>
              <a:rPr lang="en-US" sz="2000" dirty="0">
                <a:solidFill>
                  <a:srgbClr val="000000"/>
                </a:solidFill>
                <a:latin typeface="The Youngest"/>
              </a:rPr>
              <a:t>. </a:t>
            </a:r>
          </a:p>
        </p:txBody>
      </p:sp>
      <p:sp>
        <p:nvSpPr>
          <p:cNvPr id="14" name="TextBox 14"/>
          <p:cNvSpPr txBox="1"/>
          <p:nvPr/>
        </p:nvSpPr>
        <p:spPr>
          <a:xfrm>
            <a:off x="1028700" y="4711639"/>
            <a:ext cx="2019300" cy="371897"/>
          </a:xfrm>
          <a:prstGeom prst="rect">
            <a:avLst/>
          </a:prstGeom>
        </p:spPr>
        <p:txBody>
          <a:bodyPr wrap="square" lIns="0" tIns="0" rIns="0" bIns="0" rtlCol="0" anchor="t">
            <a:spAutoFit/>
          </a:bodyPr>
          <a:lstStyle/>
          <a:p>
            <a:pPr algn="l">
              <a:lnSpc>
                <a:spcPts val="2860"/>
              </a:lnSpc>
              <a:spcBef>
                <a:spcPct val="0"/>
              </a:spcBef>
            </a:pPr>
            <a:r>
              <a:rPr lang="en-US" sz="2200" dirty="0">
                <a:solidFill>
                  <a:srgbClr val="000000"/>
                </a:solidFill>
                <a:latin typeface="Montnapha Bold"/>
              </a:rPr>
              <a:t>Random Forest</a:t>
            </a:r>
          </a:p>
        </p:txBody>
      </p:sp>
      <p:sp>
        <p:nvSpPr>
          <p:cNvPr id="15" name="TextBox 15"/>
          <p:cNvSpPr txBox="1"/>
          <p:nvPr/>
        </p:nvSpPr>
        <p:spPr>
          <a:xfrm>
            <a:off x="1439838" y="5150424"/>
            <a:ext cx="11262349" cy="1622425"/>
          </a:xfrm>
          <a:prstGeom prst="rect">
            <a:avLst/>
          </a:prstGeom>
        </p:spPr>
        <p:txBody>
          <a:bodyPr lIns="0" tIns="0" rIns="0" bIns="0" rtlCol="0" anchor="t">
            <a:spAutoFit/>
          </a:bodyPr>
          <a:lstStyle/>
          <a:p>
            <a:pPr algn="just">
              <a:lnSpc>
                <a:spcPts val="2600"/>
              </a:lnSpc>
              <a:spcBef>
                <a:spcPct val="0"/>
              </a:spcBef>
            </a:pPr>
            <a:r>
              <a:rPr lang="en-US" sz="2000">
                <a:solidFill>
                  <a:srgbClr val="000000"/>
                </a:solidFill>
                <a:latin typeface="The Youngest"/>
              </a:rPr>
              <a:t>Random forest merupakan algoritma machine learning dengan metode ensemble learning yang menggunakan kumpulan dari banyak decision tree dimana tree tersebut akan terbagi secara rekursif berdasarkan data pada kelas yang sama. Hasil dari desicion tree tersebut nantinya akan digabung dan mendapatkan predisksi yang stabil. Pada dasarnya, semakin banyak decision tree pada random forest, semakin tinggi dan optimal juga akurasi yang didapat.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CEDEE"/>
        </a:solidFill>
        <a:effectLst/>
      </p:bgPr>
    </p:bg>
    <p:spTree>
      <p:nvGrpSpPr>
        <p:cNvPr id="1" name=""/>
        <p:cNvGrpSpPr/>
        <p:nvPr/>
      </p:nvGrpSpPr>
      <p:grpSpPr>
        <a:xfrm>
          <a:off x="0" y="0"/>
          <a:ext cx="0" cy="0"/>
          <a:chOff x="0" y="0"/>
          <a:chExt cx="0" cy="0"/>
        </a:xfrm>
      </p:grpSpPr>
      <p:sp>
        <p:nvSpPr>
          <p:cNvPr id="2" name="Freeform 2"/>
          <p:cNvSpPr/>
          <p:nvPr/>
        </p:nvSpPr>
        <p:spPr>
          <a:xfrm>
            <a:off x="-1624527" y="4599417"/>
            <a:ext cx="18103738" cy="10096315"/>
          </a:xfrm>
          <a:custGeom>
            <a:avLst/>
            <a:gdLst/>
            <a:ahLst/>
            <a:cxnLst/>
            <a:rect l="l" t="t" r="r" b="b"/>
            <a:pathLst>
              <a:path w="18103738" h="10096315">
                <a:moveTo>
                  <a:pt x="0" y="0"/>
                </a:moveTo>
                <a:lnTo>
                  <a:pt x="18103738" y="0"/>
                </a:lnTo>
                <a:lnTo>
                  <a:pt x="18103738" y="10096316"/>
                </a:lnTo>
                <a:lnTo>
                  <a:pt x="0" y="10096316"/>
                </a:lnTo>
                <a:lnTo>
                  <a:pt x="0" y="0"/>
                </a:lnTo>
                <a:close/>
              </a:path>
            </a:pathLst>
          </a:custGeom>
          <a:blipFill>
            <a:blip r:embed="rId2"/>
            <a:stretch>
              <a:fillRect/>
            </a:stretch>
          </a:blipFill>
        </p:spPr>
        <p:txBody>
          <a:bodyPr/>
          <a:lstStyle/>
          <a:p>
            <a:endParaRPr lang="en-ID"/>
          </a:p>
        </p:txBody>
      </p:sp>
      <p:sp>
        <p:nvSpPr>
          <p:cNvPr id="3" name="Freeform 3"/>
          <p:cNvSpPr/>
          <p:nvPr/>
        </p:nvSpPr>
        <p:spPr>
          <a:xfrm>
            <a:off x="10113835" y="-1582735"/>
            <a:ext cx="15979806" cy="8229600"/>
          </a:xfrm>
          <a:custGeom>
            <a:avLst/>
            <a:gdLst/>
            <a:ahLst/>
            <a:cxnLst/>
            <a:rect l="l" t="t" r="r" b="b"/>
            <a:pathLst>
              <a:path w="15979806" h="8229600">
                <a:moveTo>
                  <a:pt x="0" y="0"/>
                </a:moveTo>
                <a:lnTo>
                  <a:pt x="15979806" y="0"/>
                </a:lnTo>
                <a:lnTo>
                  <a:pt x="15979806" y="8229600"/>
                </a:lnTo>
                <a:lnTo>
                  <a:pt x="0" y="8229600"/>
                </a:lnTo>
                <a:lnTo>
                  <a:pt x="0" y="0"/>
                </a:lnTo>
                <a:close/>
              </a:path>
            </a:pathLst>
          </a:custGeom>
          <a:blipFill>
            <a:blip r:embed="rId3"/>
            <a:stretch>
              <a:fillRect/>
            </a:stretch>
          </a:blipFill>
        </p:spPr>
        <p:txBody>
          <a:bodyPr/>
          <a:lstStyle/>
          <a:p>
            <a:endParaRPr lang="en-ID"/>
          </a:p>
        </p:txBody>
      </p:sp>
      <p:sp>
        <p:nvSpPr>
          <p:cNvPr id="4" name="Freeform 4"/>
          <p:cNvSpPr/>
          <p:nvPr/>
        </p:nvSpPr>
        <p:spPr>
          <a:xfrm>
            <a:off x="0" y="0"/>
            <a:ext cx="18288000" cy="10360550"/>
          </a:xfrm>
          <a:custGeom>
            <a:avLst/>
            <a:gdLst/>
            <a:ahLst/>
            <a:cxnLst/>
            <a:rect l="l" t="t" r="r" b="b"/>
            <a:pathLst>
              <a:path w="18288000" h="10360550">
                <a:moveTo>
                  <a:pt x="0" y="0"/>
                </a:moveTo>
                <a:lnTo>
                  <a:pt x="18288000" y="0"/>
                </a:lnTo>
                <a:lnTo>
                  <a:pt x="18288000" y="10360550"/>
                </a:lnTo>
                <a:lnTo>
                  <a:pt x="0" y="10360550"/>
                </a:lnTo>
                <a:lnTo>
                  <a:pt x="0" y="0"/>
                </a:lnTo>
                <a:close/>
              </a:path>
            </a:pathLst>
          </a:custGeom>
          <a:blipFill>
            <a:blip r:embed="rId4">
              <a:alphaModFix amt="49000"/>
            </a:blip>
            <a:stretch>
              <a:fillRect b="-17382"/>
            </a:stretch>
          </a:blipFill>
        </p:spPr>
        <p:txBody>
          <a:bodyPr/>
          <a:lstStyle/>
          <a:p>
            <a:endParaRPr lang="en-ID"/>
          </a:p>
        </p:txBody>
      </p:sp>
      <p:grpSp>
        <p:nvGrpSpPr>
          <p:cNvPr id="5" name="Group 5"/>
          <p:cNvGrpSpPr/>
          <p:nvPr/>
        </p:nvGrpSpPr>
        <p:grpSpPr>
          <a:xfrm>
            <a:off x="1028700" y="8916090"/>
            <a:ext cx="16230600" cy="684419"/>
            <a:chOff x="0" y="0"/>
            <a:chExt cx="4274726" cy="180259"/>
          </a:xfrm>
        </p:grpSpPr>
        <p:sp>
          <p:nvSpPr>
            <p:cNvPr id="6" name="Freeform 6"/>
            <p:cNvSpPr/>
            <p:nvPr/>
          </p:nvSpPr>
          <p:spPr>
            <a:xfrm>
              <a:off x="0" y="0"/>
              <a:ext cx="4274726" cy="180259"/>
            </a:xfrm>
            <a:custGeom>
              <a:avLst/>
              <a:gdLst/>
              <a:ahLst/>
              <a:cxnLst/>
              <a:rect l="l" t="t" r="r" b="b"/>
              <a:pathLst>
                <a:path w="4274726" h="180259">
                  <a:moveTo>
                    <a:pt x="24327" y="0"/>
                  </a:moveTo>
                  <a:lnTo>
                    <a:pt x="4250399" y="0"/>
                  </a:lnTo>
                  <a:cubicBezTo>
                    <a:pt x="4263834" y="0"/>
                    <a:pt x="4274726" y="10891"/>
                    <a:pt x="4274726" y="24327"/>
                  </a:cubicBezTo>
                  <a:lnTo>
                    <a:pt x="4274726" y="155932"/>
                  </a:lnTo>
                  <a:cubicBezTo>
                    <a:pt x="4274726" y="162384"/>
                    <a:pt x="4272163" y="168571"/>
                    <a:pt x="4267601" y="173133"/>
                  </a:cubicBezTo>
                  <a:cubicBezTo>
                    <a:pt x="4263039" y="177696"/>
                    <a:pt x="4256851" y="180259"/>
                    <a:pt x="4250399" y="180259"/>
                  </a:cubicBezTo>
                  <a:lnTo>
                    <a:pt x="24327" y="180259"/>
                  </a:lnTo>
                  <a:cubicBezTo>
                    <a:pt x="10891" y="180259"/>
                    <a:pt x="0" y="169367"/>
                    <a:pt x="0" y="155932"/>
                  </a:cubicBezTo>
                  <a:lnTo>
                    <a:pt x="0" y="24327"/>
                  </a:lnTo>
                  <a:cubicBezTo>
                    <a:pt x="0" y="10891"/>
                    <a:pt x="10891" y="0"/>
                    <a:pt x="24327" y="0"/>
                  </a:cubicBezTo>
                  <a:close/>
                </a:path>
              </a:pathLst>
            </a:custGeom>
            <a:solidFill>
              <a:srgbClr val="000000">
                <a:alpha val="0"/>
              </a:srgbClr>
            </a:solidFill>
            <a:ln w="38100" cap="rnd">
              <a:solidFill>
                <a:srgbClr val="000000"/>
              </a:solidFill>
              <a:prstDash val="solid"/>
              <a:round/>
            </a:ln>
          </p:spPr>
          <p:txBody>
            <a:bodyPr/>
            <a:lstStyle/>
            <a:p>
              <a:endParaRPr lang="en-ID"/>
            </a:p>
          </p:txBody>
        </p:sp>
        <p:sp>
          <p:nvSpPr>
            <p:cNvPr id="7" name="TextBox 7"/>
            <p:cNvSpPr txBox="1"/>
            <p:nvPr/>
          </p:nvSpPr>
          <p:spPr>
            <a:xfrm>
              <a:off x="0" y="-28575"/>
              <a:ext cx="4274726" cy="208834"/>
            </a:xfrm>
            <a:prstGeom prst="rect">
              <a:avLst/>
            </a:prstGeom>
          </p:spPr>
          <p:txBody>
            <a:bodyPr lIns="50800" tIns="50800" rIns="50800" bIns="50800" rtlCol="0" anchor="ctr"/>
            <a:lstStyle/>
            <a:p>
              <a:pPr algn="ctr">
                <a:lnSpc>
                  <a:spcPts val="3120"/>
                </a:lnSpc>
              </a:pPr>
              <a:endParaRPr/>
            </a:p>
          </p:txBody>
        </p:sp>
      </p:grpSp>
      <p:graphicFrame>
        <p:nvGraphicFramePr>
          <p:cNvPr id="8" name="Table 8"/>
          <p:cNvGraphicFramePr>
            <a:graphicFrameLocks noGrp="1"/>
          </p:cNvGraphicFramePr>
          <p:nvPr/>
        </p:nvGraphicFramePr>
        <p:xfrm>
          <a:off x="1450959" y="3361167"/>
          <a:ext cx="11975008" cy="714121"/>
        </p:xfrm>
        <a:graphic>
          <a:graphicData uri="http://schemas.openxmlformats.org/drawingml/2006/table">
            <a:tbl>
              <a:tblPr/>
              <a:tblGrid>
                <a:gridCol w="1919292">
                  <a:extLst>
                    <a:ext uri="{9D8B030D-6E8A-4147-A177-3AD203B41FA5}">
                      <a16:colId xmlns:a16="http://schemas.microsoft.com/office/drawing/2014/main" val="20000"/>
                    </a:ext>
                  </a:extLst>
                </a:gridCol>
                <a:gridCol w="1256087">
                  <a:extLst>
                    <a:ext uri="{9D8B030D-6E8A-4147-A177-3AD203B41FA5}">
                      <a16:colId xmlns:a16="http://schemas.microsoft.com/office/drawing/2014/main" val="20001"/>
                    </a:ext>
                  </a:extLst>
                </a:gridCol>
                <a:gridCol w="1086927">
                  <a:extLst>
                    <a:ext uri="{9D8B030D-6E8A-4147-A177-3AD203B41FA5}">
                      <a16:colId xmlns:a16="http://schemas.microsoft.com/office/drawing/2014/main" val="20002"/>
                    </a:ext>
                  </a:extLst>
                </a:gridCol>
                <a:gridCol w="1100066">
                  <a:extLst>
                    <a:ext uri="{9D8B030D-6E8A-4147-A177-3AD203B41FA5}">
                      <a16:colId xmlns:a16="http://schemas.microsoft.com/office/drawing/2014/main" val="20003"/>
                    </a:ext>
                  </a:extLst>
                </a:gridCol>
                <a:gridCol w="824452">
                  <a:extLst>
                    <a:ext uri="{9D8B030D-6E8A-4147-A177-3AD203B41FA5}">
                      <a16:colId xmlns:a16="http://schemas.microsoft.com/office/drawing/2014/main" val="20004"/>
                    </a:ext>
                  </a:extLst>
                </a:gridCol>
                <a:gridCol w="694558">
                  <a:extLst>
                    <a:ext uri="{9D8B030D-6E8A-4147-A177-3AD203B41FA5}">
                      <a16:colId xmlns:a16="http://schemas.microsoft.com/office/drawing/2014/main" val="20005"/>
                    </a:ext>
                  </a:extLst>
                </a:gridCol>
                <a:gridCol w="729495">
                  <a:extLst>
                    <a:ext uri="{9D8B030D-6E8A-4147-A177-3AD203B41FA5}">
                      <a16:colId xmlns:a16="http://schemas.microsoft.com/office/drawing/2014/main" val="20006"/>
                    </a:ext>
                  </a:extLst>
                </a:gridCol>
                <a:gridCol w="869989">
                  <a:extLst>
                    <a:ext uri="{9D8B030D-6E8A-4147-A177-3AD203B41FA5}">
                      <a16:colId xmlns:a16="http://schemas.microsoft.com/office/drawing/2014/main" val="20007"/>
                    </a:ext>
                  </a:extLst>
                </a:gridCol>
                <a:gridCol w="916572">
                  <a:extLst>
                    <a:ext uri="{9D8B030D-6E8A-4147-A177-3AD203B41FA5}">
                      <a16:colId xmlns:a16="http://schemas.microsoft.com/office/drawing/2014/main" val="20008"/>
                    </a:ext>
                  </a:extLst>
                </a:gridCol>
                <a:gridCol w="1215477">
                  <a:extLst>
                    <a:ext uri="{9D8B030D-6E8A-4147-A177-3AD203B41FA5}">
                      <a16:colId xmlns:a16="http://schemas.microsoft.com/office/drawing/2014/main" val="20009"/>
                    </a:ext>
                  </a:extLst>
                </a:gridCol>
                <a:gridCol w="1362093">
                  <a:extLst>
                    <a:ext uri="{9D8B030D-6E8A-4147-A177-3AD203B41FA5}">
                      <a16:colId xmlns:a16="http://schemas.microsoft.com/office/drawing/2014/main" val="20010"/>
                    </a:ext>
                  </a:extLst>
                </a:gridCol>
              </a:tblGrid>
              <a:tr h="691577">
                <a:tc>
                  <a:txBody>
                    <a:bodyPr/>
                    <a:lstStyle/>
                    <a:p>
                      <a:pPr algn="ctr">
                        <a:lnSpc>
                          <a:spcPts val="2800"/>
                        </a:lnSpc>
                        <a:defRPr/>
                      </a:pPr>
                      <a:r>
                        <a:rPr lang="en-US" sz="2000">
                          <a:solidFill>
                            <a:srgbClr val="000000"/>
                          </a:solidFill>
                          <a:latin typeface="The Youngest"/>
                        </a:rPr>
                        <a:t>periode_data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The Youngest"/>
                        </a:rPr>
                        <a:t>tanggal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The Youngest"/>
                        </a:rPr>
                        <a:t>pm10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The Youngest"/>
                        </a:rPr>
                        <a:t>pm25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The Youngest"/>
                        </a:rPr>
                        <a:t>so2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The Youngest"/>
                        </a:rPr>
                        <a:t>co</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The Youngest"/>
                        </a:rPr>
                        <a:t>o3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The Youngest"/>
                        </a:rPr>
                        <a:t>no2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The Youngest"/>
                        </a:rPr>
                        <a:t>max</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The Youngest"/>
                        </a:rPr>
                        <a:t>critical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The Youngest"/>
                        </a:rPr>
                        <a:t>categori</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9" name="Freeform 9"/>
          <p:cNvSpPr/>
          <p:nvPr/>
        </p:nvSpPr>
        <p:spPr>
          <a:xfrm>
            <a:off x="1462081" y="4808976"/>
            <a:ext cx="4543783" cy="3890734"/>
          </a:xfrm>
          <a:custGeom>
            <a:avLst/>
            <a:gdLst/>
            <a:ahLst/>
            <a:cxnLst/>
            <a:rect l="l" t="t" r="r" b="b"/>
            <a:pathLst>
              <a:path w="4543783" h="3890734">
                <a:moveTo>
                  <a:pt x="0" y="0"/>
                </a:moveTo>
                <a:lnTo>
                  <a:pt x="4543783" y="0"/>
                </a:lnTo>
                <a:lnTo>
                  <a:pt x="4543783" y="3890734"/>
                </a:lnTo>
                <a:lnTo>
                  <a:pt x="0" y="3890734"/>
                </a:lnTo>
                <a:lnTo>
                  <a:pt x="0" y="0"/>
                </a:lnTo>
                <a:close/>
              </a:path>
            </a:pathLst>
          </a:custGeom>
          <a:blipFill>
            <a:blip r:embed="rId5"/>
            <a:stretch>
              <a:fillRect r="-1196"/>
            </a:stretch>
          </a:blipFill>
        </p:spPr>
        <p:txBody>
          <a:bodyPr/>
          <a:lstStyle/>
          <a:p>
            <a:endParaRPr lang="en-ID"/>
          </a:p>
        </p:txBody>
      </p:sp>
      <p:sp>
        <p:nvSpPr>
          <p:cNvPr id="10" name="TextBox 10"/>
          <p:cNvSpPr txBox="1"/>
          <p:nvPr/>
        </p:nvSpPr>
        <p:spPr>
          <a:xfrm>
            <a:off x="12901385" y="952500"/>
            <a:ext cx="4125069" cy="631190"/>
          </a:xfrm>
          <a:prstGeom prst="rect">
            <a:avLst/>
          </a:prstGeom>
        </p:spPr>
        <p:txBody>
          <a:bodyPr lIns="0" tIns="0" rIns="0" bIns="0" rtlCol="0" anchor="t">
            <a:spAutoFit/>
          </a:bodyPr>
          <a:lstStyle/>
          <a:p>
            <a:pPr algn="ctr">
              <a:lnSpc>
                <a:spcPts val="5109"/>
              </a:lnSpc>
            </a:pPr>
            <a:r>
              <a:rPr lang="en-US" sz="3649">
                <a:solidFill>
                  <a:srgbClr val="191919"/>
                </a:solidFill>
                <a:latin typeface="Montnapha Bold"/>
              </a:rPr>
              <a:t>LB01 - Kelompok 11 </a:t>
            </a:r>
          </a:p>
        </p:txBody>
      </p:sp>
      <p:sp>
        <p:nvSpPr>
          <p:cNvPr id="11" name="TextBox 11"/>
          <p:cNvSpPr txBox="1"/>
          <p:nvPr/>
        </p:nvSpPr>
        <p:spPr>
          <a:xfrm>
            <a:off x="16683063" y="8983980"/>
            <a:ext cx="260152" cy="558165"/>
          </a:xfrm>
          <a:prstGeom prst="rect">
            <a:avLst/>
          </a:prstGeom>
        </p:spPr>
        <p:txBody>
          <a:bodyPr lIns="0" tIns="0" rIns="0" bIns="0" rtlCol="0" anchor="t">
            <a:spAutoFit/>
          </a:bodyPr>
          <a:lstStyle/>
          <a:p>
            <a:pPr algn="ctr">
              <a:lnSpc>
                <a:spcPts val="4409"/>
              </a:lnSpc>
            </a:pPr>
            <a:r>
              <a:rPr lang="en-US" sz="3150">
                <a:solidFill>
                  <a:srgbClr val="000000"/>
                </a:solidFill>
                <a:latin typeface="Poppins Bold"/>
              </a:rPr>
              <a:t>5</a:t>
            </a:r>
          </a:p>
        </p:txBody>
      </p:sp>
      <p:sp>
        <p:nvSpPr>
          <p:cNvPr id="12" name="TextBox 12"/>
          <p:cNvSpPr txBox="1"/>
          <p:nvPr/>
        </p:nvSpPr>
        <p:spPr>
          <a:xfrm>
            <a:off x="1462081" y="9016683"/>
            <a:ext cx="3895804" cy="416559"/>
          </a:xfrm>
          <a:prstGeom prst="rect">
            <a:avLst/>
          </a:prstGeom>
        </p:spPr>
        <p:txBody>
          <a:bodyPr lIns="0" tIns="0" rIns="0" bIns="0" rtlCol="0" anchor="t">
            <a:spAutoFit/>
          </a:bodyPr>
          <a:lstStyle/>
          <a:p>
            <a:pPr algn="l">
              <a:lnSpc>
                <a:spcPts val="3290"/>
              </a:lnSpc>
            </a:pPr>
            <a:r>
              <a:rPr lang="en-US" sz="2350">
                <a:solidFill>
                  <a:srgbClr val="000000"/>
                </a:solidFill>
                <a:latin typeface="Poppins Bold"/>
              </a:rPr>
              <a:t>DATA ANALYTICS</a:t>
            </a:r>
          </a:p>
        </p:txBody>
      </p:sp>
      <p:sp>
        <p:nvSpPr>
          <p:cNvPr id="13" name="TextBox 13"/>
          <p:cNvSpPr txBox="1"/>
          <p:nvPr/>
        </p:nvSpPr>
        <p:spPr>
          <a:xfrm>
            <a:off x="1028700" y="952500"/>
            <a:ext cx="3771900" cy="654025"/>
          </a:xfrm>
          <a:prstGeom prst="rect">
            <a:avLst/>
          </a:prstGeom>
        </p:spPr>
        <p:txBody>
          <a:bodyPr wrap="square" lIns="0" tIns="0" rIns="0" bIns="0" rtlCol="0" anchor="t">
            <a:spAutoFit/>
          </a:bodyPr>
          <a:lstStyle/>
          <a:p>
            <a:pPr>
              <a:lnSpc>
                <a:spcPts val="5109"/>
              </a:lnSpc>
            </a:pPr>
            <a:r>
              <a:rPr lang="en-US" sz="3649" dirty="0" err="1">
                <a:solidFill>
                  <a:srgbClr val="191919"/>
                </a:solidFill>
                <a:latin typeface="Montnapha Bold"/>
              </a:rPr>
              <a:t>Metode</a:t>
            </a:r>
            <a:r>
              <a:rPr lang="en-US" sz="3649" dirty="0">
                <a:solidFill>
                  <a:srgbClr val="191919"/>
                </a:solidFill>
                <a:latin typeface="Montnapha Bold"/>
              </a:rPr>
              <a:t> </a:t>
            </a:r>
            <a:r>
              <a:rPr lang="en-US" sz="3649" dirty="0" err="1">
                <a:solidFill>
                  <a:srgbClr val="191919"/>
                </a:solidFill>
                <a:latin typeface="Montnapha Bold"/>
              </a:rPr>
              <a:t>Penelitian</a:t>
            </a:r>
            <a:endParaRPr lang="en-US" sz="3649" dirty="0">
              <a:solidFill>
                <a:srgbClr val="191919"/>
              </a:solidFill>
              <a:latin typeface="Montnapha Bold"/>
            </a:endParaRPr>
          </a:p>
        </p:txBody>
      </p:sp>
      <p:sp>
        <p:nvSpPr>
          <p:cNvPr id="14" name="TextBox 14"/>
          <p:cNvSpPr txBox="1"/>
          <p:nvPr/>
        </p:nvSpPr>
        <p:spPr>
          <a:xfrm>
            <a:off x="1028700" y="2241489"/>
            <a:ext cx="11673487" cy="349250"/>
          </a:xfrm>
          <a:prstGeom prst="rect">
            <a:avLst/>
          </a:prstGeom>
        </p:spPr>
        <p:txBody>
          <a:bodyPr lIns="0" tIns="0" rIns="0" bIns="0" rtlCol="0" anchor="t">
            <a:spAutoFit/>
          </a:bodyPr>
          <a:lstStyle/>
          <a:p>
            <a:pPr marL="431801" lvl="1" indent="-215900" algn="just">
              <a:lnSpc>
                <a:spcPts val="2800"/>
              </a:lnSpc>
              <a:buAutoNum type="arabicPeriod"/>
            </a:pPr>
            <a:r>
              <a:rPr lang="en-US" sz="2000" dirty="0">
                <a:solidFill>
                  <a:srgbClr val="000000"/>
                </a:solidFill>
                <a:latin typeface="The Youngest"/>
              </a:rPr>
              <a:t>Preprocessing</a:t>
            </a:r>
          </a:p>
        </p:txBody>
      </p:sp>
      <p:sp>
        <p:nvSpPr>
          <p:cNvPr id="15" name="TextBox 15"/>
          <p:cNvSpPr txBox="1"/>
          <p:nvPr/>
        </p:nvSpPr>
        <p:spPr>
          <a:xfrm>
            <a:off x="1028700" y="1897954"/>
            <a:ext cx="1028700" cy="371897"/>
          </a:xfrm>
          <a:prstGeom prst="rect">
            <a:avLst/>
          </a:prstGeom>
        </p:spPr>
        <p:txBody>
          <a:bodyPr wrap="square" lIns="0" tIns="0" rIns="0" bIns="0" rtlCol="0" anchor="t">
            <a:spAutoFit/>
          </a:bodyPr>
          <a:lstStyle/>
          <a:p>
            <a:pPr algn="ctr">
              <a:lnSpc>
                <a:spcPts val="2860"/>
              </a:lnSpc>
              <a:spcBef>
                <a:spcPct val="0"/>
              </a:spcBef>
            </a:pPr>
            <a:r>
              <a:rPr lang="en-US" sz="2200" dirty="0">
                <a:solidFill>
                  <a:srgbClr val="000000"/>
                </a:solidFill>
                <a:latin typeface="Montnapha Bold"/>
              </a:rPr>
              <a:t>Proses</a:t>
            </a:r>
          </a:p>
        </p:txBody>
      </p:sp>
      <p:sp>
        <p:nvSpPr>
          <p:cNvPr id="16" name="TextBox 16"/>
          <p:cNvSpPr txBox="1"/>
          <p:nvPr/>
        </p:nvSpPr>
        <p:spPr>
          <a:xfrm>
            <a:off x="1439838" y="2634092"/>
            <a:ext cx="11262349" cy="650875"/>
          </a:xfrm>
          <a:prstGeom prst="rect">
            <a:avLst/>
          </a:prstGeom>
        </p:spPr>
        <p:txBody>
          <a:bodyPr lIns="0" tIns="0" rIns="0" bIns="0" rtlCol="0" anchor="t">
            <a:spAutoFit/>
          </a:bodyPr>
          <a:lstStyle/>
          <a:p>
            <a:pPr algn="just">
              <a:lnSpc>
                <a:spcPts val="2600"/>
              </a:lnSpc>
              <a:spcBef>
                <a:spcPct val="0"/>
              </a:spcBef>
            </a:pPr>
            <a:r>
              <a:rPr lang="en-US" sz="2000">
                <a:solidFill>
                  <a:srgbClr val="000000"/>
                </a:solidFill>
                <a:latin typeface="The Youngest"/>
              </a:rPr>
              <a:t>Melakukan eliminasi pada atribut yang tidak diperlukan pada pelatihan model.</a:t>
            </a:r>
          </a:p>
          <a:p>
            <a:pPr algn="just">
              <a:lnSpc>
                <a:spcPts val="2600"/>
              </a:lnSpc>
              <a:spcBef>
                <a:spcPct val="0"/>
              </a:spcBef>
            </a:pPr>
            <a:r>
              <a:rPr lang="en-US" sz="2000">
                <a:solidFill>
                  <a:srgbClr val="000000"/>
                </a:solidFill>
                <a:latin typeface="The Youngest"/>
              </a:rPr>
              <a:t>Header tabel sebelum dilakukan eliminasi atribut:</a:t>
            </a:r>
          </a:p>
        </p:txBody>
      </p:sp>
      <p:sp>
        <p:nvSpPr>
          <p:cNvPr id="17" name="TextBox 17"/>
          <p:cNvSpPr txBox="1"/>
          <p:nvPr/>
        </p:nvSpPr>
        <p:spPr>
          <a:xfrm>
            <a:off x="1439838" y="4405751"/>
            <a:ext cx="11262349" cy="327025"/>
          </a:xfrm>
          <a:prstGeom prst="rect">
            <a:avLst/>
          </a:prstGeom>
        </p:spPr>
        <p:txBody>
          <a:bodyPr lIns="0" tIns="0" rIns="0" bIns="0" rtlCol="0" anchor="t">
            <a:spAutoFit/>
          </a:bodyPr>
          <a:lstStyle/>
          <a:p>
            <a:pPr algn="just">
              <a:lnSpc>
                <a:spcPts val="2600"/>
              </a:lnSpc>
              <a:spcBef>
                <a:spcPct val="0"/>
              </a:spcBef>
            </a:pPr>
            <a:r>
              <a:rPr lang="en-US" sz="2000">
                <a:solidFill>
                  <a:srgbClr val="000000"/>
                </a:solidFill>
                <a:latin typeface="The Youngest"/>
              </a:rPr>
              <a:t>Header tabel sesudah dilakukan eliminasi atribut: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CEDEE"/>
        </a:solidFill>
        <a:effectLst/>
      </p:bgPr>
    </p:bg>
    <p:spTree>
      <p:nvGrpSpPr>
        <p:cNvPr id="1" name=""/>
        <p:cNvGrpSpPr/>
        <p:nvPr/>
      </p:nvGrpSpPr>
      <p:grpSpPr>
        <a:xfrm>
          <a:off x="0" y="0"/>
          <a:ext cx="0" cy="0"/>
          <a:chOff x="0" y="0"/>
          <a:chExt cx="0" cy="0"/>
        </a:xfrm>
      </p:grpSpPr>
      <p:sp>
        <p:nvSpPr>
          <p:cNvPr id="2" name="Freeform 2"/>
          <p:cNvSpPr/>
          <p:nvPr/>
        </p:nvSpPr>
        <p:spPr>
          <a:xfrm>
            <a:off x="-1624527" y="4599417"/>
            <a:ext cx="18103738" cy="10096315"/>
          </a:xfrm>
          <a:custGeom>
            <a:avLst/>
            <a:gdLst/>
            <a:ahLst/>
            <a:cxnLst/>
            <a:rect l="l" t="t" r="r" b="b"/>
            <a:pathLst>
              <a:path w="18103738" h="10096315">
                <a:moveTo>
                  <a:pt x="0" y="0"/>
                </a:moveTo>
                <a:lnTo>
                  <a:pt x="18103738" y="0"/>
                </a:lnTo>
                <a:lnTo>
                  <a:pt x="18103738" y="10096316"/>
                </a:lnTo>
                <a:lnTo>
                  <a:pt x="0" y="10096316"/>
                </a:lnTo>
                <a:lnTo>
                  <a:pt x="0" y="0"/>
                </a:lnTo>
                <a:close/>
              </a:path>
            </a:pathLst>
          </a:custGeom>
          <a:blipFill>
            <a:blip r:embed="rId2"/>
            <a:stretch>
              <a:fillRect/>
            </a:stretch>
          </a:blipFill>
        </p:spPr>
        <p:txBody>
          <a:bodyPr/>
          <a:lstStyle/>
          <a:p>
            <a:endParaRPr lang="en-ID"/>
          </a:p>
        </p:txBody>
      </p:sp>
      <p:sp>
        <p:nvSpPr>
          <p:cNvPr id="3" name="Freeform 3"/>
          <p:cNvSpPr/>
          <p:nvPr/>
        </p:nvSpPr>
        <p:spPr>
          <a:xfrm>
            <a:off x="10113835" y="-1582735"/>
            <a:ext cx="15979806" cy="8229600"/>
          </a:xfrm>
          <a:custGeom>
            <a:avLst/>
            <a:gdLst/>
            <a:ahLst/>
            <a:cxnLst/>
            <a:rect l="l" t="t" r="r" b="b"/>
            <a:pathLst>
              <a:path w="15979806" h="8229600">
                <a:moveTo>
                  <a:pt x="0" y="0"/>
                </a:moveTo>
                <a:lnTo>
                  <a:pt x="15979806" y="0"/>
                </a:lnTo>
                <a:lnTo>
                  <a:pt x="15979806" y="8229600"/>
                </a:lnTo>
                <a:lnTo>
                  <a:pt x="0" y="8229600"/>
                </a:lnTo>
                <a:lnTo>
                  <a:pt x="0" y="0"/>
                </a:lnTo>
                <a:close/>
              </a:path>
            </a:pathLst>
          </a:custGeom>
          <a:blipFill>
            <a:blip r:embed="rId3"/>
            <a:stretch>
              <a:fillRect/>
            </a:stretch>
          </a:blipFill>
        </p:spPr>
        <p:txBody>
          <a:bodyPr/>
          <a:lstStyle/>
          <a:p>
            <a:endParaRPr lang="en-ID"/>
          </a:p>
        </p:txBody>
      </p:sp>
      <p:sp>
        <p:nvSpPr>
          <p:cNvPr id="4" name="Freeform 4"/>
          <p:cNvSpPr/>
          <p:nvPr/>
        </p:nvSpPr>
        <p:spPr>
          <a:xfrm>
            <a:off x="0" y="0"/>
            <a:ext cx="18288000" cy="10360550"/>
          </a:xfrm>
          <a:custGeom>
            <a:avLst/>
            <a:gdLst/>
            <a:ahLst/>
            <a:cxnLst/>
            <a:rect l="l" t="t" r="r" b="b"/>
            <a:pathLst>
              <a:path w="18288000" h="10360550">
                <a:moveTo>
                  <a:pt x="0" y="0"/>
                </a:moveTo>
                <a:lnTo>
                  <a:pt x="18288000" y="0"/>
                </a:lnTo>
                <a:lnTo>
                  <a:pt x="18288000" y="10360550"/>
                </a:lnTo>
                <a:lnTo>
                  <a:pt x="0" y="10360550"/>
                </a:lnTo>
                <a:lnTo>
                  <a:pt x="0" y="0"/>
                </a:lnTo>
                <a:close/>
              </a:path>
            </a:pathLst>
          </a:custGeom>
          <a:blipFill>
            <a:blip r:embed="rId4">
              <a:alphaModFix amt="49000"/>
            </a:blip>
            <a:stretch>
              <a:fillRect b="-17382"/>
            </a:stretch>
          </a:blipFill>
        </p:spPr>
        <p:txBody>
          <a:bodyPr/>
          <a:lstStyle/>
          <a:p>
            <a:endParaRPr lang="en-ID"/>
          </a:p>
        </p:txBody>
      </p:sp>
      <p:grpSp>
        <p:nvGrpSpPr>
          <p:cNvPr id="5" name="Group 5"/>
          <p:cNvGrpSpPr/>
          <p:nvPr/>
        </p:nvGrpSpPr>
        <p:grpSpPr>
          <a:xfrm>
            <a:off x="1028700" y="8916090"/>
            <a:ext cx="16230600" cy="684419"/>
            <a:chOff x="0" y="0"/>
            <a:chExt cx="4274726" cy="180259"/>
          </a:xfrm>
        </p:grpSpPr>
        <p:sp>
          <p:nvSpPr>
            <p:cNvPr id="6" name="Freeform 6"/>
            <p:cNvSpPr/>
            <p:nvPr/>
          </p:nvSpPr>
          <p:spPr>
            <a:xfrm>
              <a:off x="0" y="0"/>
              <a:ext cx="4274726" cy="180259"/>
            </a:xfrm>
            <a:custGeom>
              <a:avLst/>
              <a:gdLst/>
              <a:ahLst/>
              <a:cxnLst/>
              <a:rect l="l" t="t" r="r" b="b"/>
              <a:pathLst>
                <a:path w="4274726" h="180259">
                  <a:moveTo>
                    <a:pt x="24327" y="0"/>
                  </a:moveTo>
                  <a:lnTo>
                    <a:pt x="4250399" y="0"/>
                  </a:lnTo>
                  <a:cubicBezTo>
                    <a:pt x="4263834" y="0"/>
                    <a:pt x="4274726" y="10891"/>
                    <a:pt x="4274726" y="24327"/>
                  </a:cubicBezTo>
                  <a:lnTo>
                    <a:pt x="4274726" y="155932"/>
                  </a:lnTo>
                  <a:cubicBezTo>
                    <a:pt x="4274726" y="162384"/>
                    <a:pt x="4272163" y="168571"/>
                    <a:pt x="4267601" y="173133"/>
                  </a:cubicBezTo>
                  <a:cubicBezTo>
                    <a:pt x="4263039" y="177696"/>
                    <a:pt x="4256851" y="180259"/>
                    <a:pt x="4250399" y="180259"/>
                  </a:cubicBezTo>
                  <a:lnTo>
                    <a:pt x="24327" y="180259"/>
                  </a:lnTo>
                  <a:cubicBezTo>
                    <a:pt x="10891" y="180259"/>
                    <a:pt x="0" y="169367"/>
                    <a:pt x="0" y="155932"/>
                  </a:cubicBezTo>
                  <a:lnTo>
                    <a:pt x="0" y="24327"/>
                  </a:lnTo>
                  <a:cubicBezTo>
                    <a:pt x="0" y="10891"/>
                    <a:pt x="10891" y="0"/>
                    <a:pt x="24327" y="0"/>
                  </a:cubicBezTo>
                  <a:close/>
                </a:path>
              </a:pathLst>
            </a:custGeom>
            <a:solidFill>
              <a:srgbClr val="000000">
                <a:alpha val="0"/>
              </a:srgbClr>
            </a:solidFill>
            <a:ln w="38100" cap="rnd">
              <a:solidFill>
                <a:srgbClr val="000000"/>
              </a:solidFill>
              <a:prstDash val="solid"/>
              <a:round/>
            </a:ln>
          </p:spPr>
          <p:txBody>
            <a:bodyPr/>
            <a:lstStyle/>
            <a:p>
              <a:endParaRPr lang="en-ID"/>
            </a:p>
          </p:txBody>
        </p:sp>
        <p:sp>
          <p:nvSpPr>
            <p:cNvPr id="7" name="TextBox 7"/>
            <p:cNvSpPr txBox="1"/>
            <p:nvPr/>
          </p:nvSpPr>
          <p:spPr>
            <a:xfrm>
              <a:off x="0" y="-28575"/>
              <a:ext cx="4274726" cy="208834"/>
            </a:xfrm>
            <a:prstGeom prst="rect">
              <a:avLst/>
            </a:prstGeom>
          </p:spPr>
          <p:txBody>
            <a:bodyPr lIns="50800" tIns="50800" rIns="50800" bIns="50800" rtlCol="0" anchor="ctr"/>
            <a:lstStyle/>
            <a:p>
              <a:pPr algn="ctr">
                <a:lnSpc>
                  <a:spcPts val="3120"/>
                </a:lnSpc>
              </a:pPr>
              <a:endParaRPr/>
            </a:p>
          </p:txBody>
        </p:sp>
      </p:grpSp>
      <p:sp>
        <p:nvSpPr>
          <p:cNvPr id="8" name="Freeform 8"/>
          <p:cNvSpPr/>
          <p:nvPr/>
        </p:nvSpPr>
        <p:spPr>
          <a:xfrm>
            <a:off x="7578392" y="2838066"/>
            <a:ext cx="9550832" cy="2269929"/>
          </a:xfrm>
          <a:custGeom>
            <a:avLst/>
            <a:gdLst/>
            <a:ahLst/>
            <a:cxnLst/>
            <a:rect l="l" t="t" r="r" b="b"/>
            <a:pathLst>
              <a:path w="9550832" h="2269929">
                <a:moveTo>
                  <a:pt x="0" y="0"/>
                </a:moveTo>
                <a:lnTo>
                  <a:pt x="9550832" y="0"/>
                </a:lnTo>
                <a:lnTo>
                  <a:pt x="9550832" y="2269928"/>
                </a:lnTo>
                <a:lnTo>
                  <a:pt x="0" y="2269928"/>
                </a:lnTo>
                <a:lnTo>
                  <a:pt x="0" y="0"/>
                </a:lnTo>
                <a:close/>
              </a:path>
            </a:pathLst>
          </a:custGeom>
          <a:blipFill>
            <a:blip r:embed="rId5"/>
            <a:stretch>
              <a:fillRect/>
            </a:stretch>
          </a:blipFill>
        </p:spPr>
        <p:txBody>
          <a:bodyPr/>
          <a:lstStyle/>
          <a:p>
            <a:endParaRPr lang="en-ID"/>
          </a:p>
        </p:txBody>
      </p:sp>
      <p:sp>
        <p:nvSpPr>
          <p:cNvPr id="9" name="Freeform 9"/>
          <p:cNvSpPr/>
          <p:nvPr/>
        </p:nvSpPr>
        <p:spPr>
          <a:xfrm>
            <a:off x="1439838" y="3685017"/>
            <a:ext cx="3560040" cy="4891045"/>
          </a:xfrm>
          <a:custGeom>
            <a:avLst/>
            <a:gdLst/>
            <a:ahLst/>
            <a:cxnLst/>
            <a:rect l="l" t="t" r="r" b="b"/>
            <a:pathLst>
              <a:path w="3560040" h="4891045">
                <a:moveTo>
                  <a:pt x="0" y="0"/>
                </a:moveTo>
                <a:lnTo>
                  <a:pt x="3560039" y="0"/>
                </a:lnTo>
                <a:lnTo>
                  <a:pt x="3560039" y="4891045"/>
                </a:lnTo>
                <a:lnTo>
                  <a:pt x="0" y="4891045"/>
                </a:lnTo>
                <a:lnTo>
                  <a:pt x="0" y="0"/>
                </a:lnTo>
                <a:close/>
              </a:path>
            </a:pathLst>
          </a:custGeom>
          <a:blipFill>
            <a:blip r:embed="rId6"/>
            <a:stretch>
              <a:fillRect/>
            </a:stretch>
          </a:blipFill>
        </p:spPr>
        <p:txBody>
          <a:bodyPr/>
          <a:lstStyle/>
          <a:p>
            <a:endParaRPr lang="en-ID"/>
          </a:p>
        </p:txBody>
      </p:sp>
      <p:sp>
        <p:nvSpPr>
          <p:cNvPr id="10" name="Freeform 10"/>
          <p:cNvSpPr/>
          <p:nvPr/>
        </p:nvSpPr>
        <p:spPr>
          <a:xfrm>
            <a:off x="7578392" y="6054144"/>
            <a:ext cx="6331096" cy="2684151"/>
          </a:xfrm>
          <a:custGeom>
            <a:avLst/>
            <a:gdLst/>
            <a:ahLst/>
            <a:cxnLst/>
            <a:rect l="l" t="t" r="r" b="b"/>
            <a:pathLst>
              <a:path w="6331096" h="2684151">
                <a:moveTo>
                  <a:pt x="0" y="0"/>
                </a:moveTo>
                <a:lnTo>
                  <a:pt x="6331096" y="0"/>
                </a:lnTo>
                <a:lnTo>
                  <a:pt x="6331096" y="2684152"/>
                </a:lnTo>
                <a:lnTo>
                  <a:pt x="0" y="2684152"/>
                </a:lnTo>
                <a:lnTo>
                  <a:pt x="0" y="0"/>
                </a:lnTo>
                <a:close/>
              </a:path>
            </a:pathLst>
          </a:custGeom>
          <a:blipFill>
            <a:blip r:embed="rId7"/>
            <a:stretch>
              <a:fillRect/>
            </a:stretch>
          </a:blipFill>
        </p:spPr>
        <p:txBody>
          <a:bodyPr/>
          <a:lstStyle/>
          <a:p>
            <a:endParaRPr lang="en-ID"/>
          </a:p>
        </p:txBody>
      </p:sp>
      <p:sp>
        <p:nvSpPr>
          <p:cNvPr id="11" name="TextBox 11"/>
          <p:cNvSpPr txBox="1"/>
          <p:nvPr/>
        </p:nvSpPr>
        <p:spPr>
          <a:xfrm>
            <a:off x="12901385" y="952500"/>
            <a:ext cx="4125069" cy="631190"/>
          </a:xfrm>
          <a:prstGeom prst="rect">
            <a:avLst/>
          </a:prstGeom>
        </p:spPr>
        <p:txBody>
          <a:bodyPr lIns="0" tIns="0" rIns="0" bIns="0" rtlCol="0" anchor="t">
            <a:spAutoFit/>
          </a:bodyPr>
          <a:lstStyle/>
          <a:p>
            <a:pPr algn="ctr">
              <a:lnSpc>
                <a:spcPts val="5109"/>
              </a:lnSpc>
            </a:pPr>
            <a:r>
              <a:rPr lang="en-US" sz="3649">
                <a:solidFill>
                  <a:srgbClr val="191919"/>
                </a:solidFill>
                <a:latin typeface="Montnapha Bold"/>
              </a:rPr>
              <a:t>LB01 - Kelompok 11 </a:t>
            </a:r>
          </a:p>
        </p:txBody>
      </p:sp>
      <p:sp>
        <p:nvSpPr>
          <p:cNvPr id="12" name="TextBox 12"/>
          <p:cNvSpPr txBox="1"/>
          <p:nvPr/>
        </p:nvSpPr>
        <p:spPr>
          <a:xfrm>
            <a:off x="16683063" y="8983980"/>
            <a:ext cx="260152" cy="558165"/>
          </a:xfrm>
          <a:prstGeom prst="rect">
            <a:avLst/>
          </a:prstGeom>
        </p:spPr>
        <p:txBody>
          <a:bodyPr lIns="0" tIns="0" rIns="0" bIns="0" rtlCol="0" anchor="t">
            <a:spAutoFit/>
          </a:bodyPr>
          <a:lstStyle/>
          <a:p>
            <a:pPr algn="ctr">
              <a:lnSpc>
                <a:spcPts val="4409"/>
              </a:lnSpc>
            </a:pPr>
            <a:r>
              <a:rPr lang="en-US" sz="3150">
                <a:solidFill>
                  <a:srgbClr val="000000"/>
                </a:solidFill>
                <a:latin typeface="Poppins Bold"/>
              </a:rPr>
              <a:t>5</a:t>
            </a:r>
          </a:p>
        </p:txBody>
      </p:sp>
      <p:sp>
        <p:nvSpPr>
          <p:cNvPr id="13" name="TextBox 13"/>
          <p:cNvSpPr txBox="1"/>
          <p:nvPr/>
        </p:nvSpPr>
        <p:spPr>
          <a:xfrm>
            <a:off x="1462081" y="9016683"/>
            <a:ext cx="3895804" cy="416559"/>
          </a:xfrm>
          <a:prstGeom prst="rect">
            <a:avLst/>
          </a:prstGeom>
        </p:spPr>
        <p:txBody>
          <a:bodyPr lIns="0" tIns="0" rIns="0" bIns="0" rtlCol="0" anchor="t">
            <a:spAutoFit/>
          </a:bodyPr>
          <a:lstStyle/>
          <a:p>
            <a:pPr algn="l">
              <a:lnSpc>
                <a:spcPts val="3290"/>
              </a:lnSpc>
            </a:pPr>
            <a:r>
              <a:rPr lang="en-US" sz="2350">
                <a:solidFill>
                  <a:srgbClr val="000000"/>
                </a:solidFill>
                <a:latin typeface="Poppins Bold"/>
              </a:rPr>
              <a:t>DATA ANALYTICS</a:t>
            </a:r>
          </a:p>
        </p:txBody>
      </p:sp>
      <p:sp>
        <p:nvSpPr>
          <p:cNvPr id="14" name="TextBox 14"/>
          <p:cNvSpPr txBox="1"/>
          <p:nvPr/>
        </p:nvSpPr>
        <p:spPr>
          <a:xfrm>
            <a:off x="1028700" y="952500"/>
            <a:ext cx="3771900" cy="654025"/>
          </a:xfrm>
          <a:prstGeom prst="rect">
            <a:avLst/>
          </a:prstGeom>
        </p:spPr>
        <p:txBody>
          <a:bodyPr wrap="square" lIns="0" tIns="0" rIns="0" bIns="0" rtlCol="0" anchor="t">
            <a:spAutoFit/>
          </a:bodyPr>
          <a:lstStyle/>
          <a:p>
            <a:pPr algn="ctr">
              <a:lnSpc>
                <a:spcPts val="5109"/>
              </a:lnSpc>
            </a:pPr>
            <a:r>
              <a:rPr lang="en-US" sz="3649" dirty="0" err="1">
                <a:solidFill>
                  <a:srgbClr val="191919"/>
                </a:solidFill>
                <a:latin typeface="Montnapha Bold"/>
              </a:rPr>
              <a:t>Metode</a:t>
            </a:r>
            <a:r>
              <a:rPr lang="en-US" sz="3649" dirty="0">
                <a:solidFill>
                  <a:srgbClr val="191919"/>
                </a:solidFill>
                <a:latin typeface="Montnapha Bold"/>
              </a:rPr>
              <a:t> </a:t>
            </a:r>
            <a:r>
              <a:rPr lang="en-US" sz="3649" dirty="0" err="1">
                <a:solidFill>
                  <a:srgbClr val="191919"/>
                </a:solidFill>
                <a:latin typeface="Montnapha Bold"/>
              </a:rPr>
              <a:t>Penelitian</a:t>
            </a:r>
            <a:endParaRPr lang="en-US" sz="3649" dirty="0">
              <a:solidFill>
                <a:srgbClr val="191919"/>
              </a:solidFill>
              <a:latin typeface="Montnapha Bold"/>
            </a:endParaRPr>
          </a:p>
        </p:txBody>
      </p:sp>
      <p:sp>
        <p:nvSpPr>
          <p:cNvPr id="15" name="TextBox 15"/>
          <p:cNvSpPr txBox="1"/>
          <p:nvPr/>
        </p:nvSpPr>
        <p:spPr>
          <a:xfrm>
            <a:off x="1028700" y="2241489"/>
            <a:ext cx="11673487" cy="349250"/>
          </a:xfrm>
          <a:prstGeom prst="rect">
            <a:avLst/>
          </a:prstGeom>
        </p:spPr>
        <p:txBody>
          <a:bodyPr lIns="0" tIns="0" rIns="0" bIns="0" rtlCol="0" anchor="t">
            <a:spAutoFit/>
          </a:bodyPr>
          <a:lstStyle/>
          <a:p>
            <a:pPr marL="431801" lvl="1" indent="-215900" algn="just">
              <a:lnSpc>
                <a:spcPts val="2800"/>
              </a:lnSpc>
              <a:buAutoNum type="arabicPeriod"/>
            </a:pPr>
            <a:r>
              <a:rPr lang="en-US" sz="2000">
                <a:solidFill>
                  <a:srgbClr val="000000"/>
                </a:solidFill>
                <a:latin typeface="The Youngest"/>
              </a:rPr>
              <a:t>Preprocessing</a:t>
            </a:r>
          </a:p>
        </p:txBody>
      </p:sp>
      <p:sp>
        <p:nvSpPr>
          <p:cNvPr id="16" name="TextBox 16"/>
          <p:cNvSpPr txBox="1"/>
          <p:nvPr/>
        </p:nvSpPr>
        <p:spPr>
          <a:xfrm>
            <a:off x="1028700" y="1897954"/>
            <a:ext cx="952500" cy="371897"/>
          </a:xfrm>
          <a:prstGeom prst="rect">
            <a:avLst/>
          </a:prstGeom>
        </p:spPr>
        <p:txBody>
          <a:bodyPr wrap="square" lIns="0" tIns="0" rIns="0" bIns="0" rtlCol="0" anchor="t">
            <a:spAutoFit/>
          </a:bodyPr>
          <a:lstStyle/>
          <a:p>
            <a:pPr algn="ctr">
              <a:lnSpc>
                <a:spcPts val="2860"/>
              </a:lnSpc>
              <a:spcBef>
                <a:spcPct val="0"/>
              </a:spcBef>
            </a:pPr>
            <a:r>
              <a:rPr lang="en-US" sz="2200" dirty="0">
                <a:solidFill>
                  <a:srgbClr val="000000"/>
                </a:solidFill>
                <a:latin typeface="Montnapha Bold"/>
              </a:rPr>
              <a:t>Proses</a:t>
            </a:r>
          </a:p>
        </p:txBody>
      </p:sp>
      <p:sp>
        <p:nvSpPr>
          <p:cNvPr id="17" name="TextBox 17"/>
          <p:cNvSpPr txBox="1"/>
          <p:nvPr/>
        </p:nvSpPr>
        <p:spPr>
          <a:xfrm>
            <a:off x="1439838" y="2634092"/>
            <a:ext cx="5231411" cy="974725"/>
          </a:xfrm>
          <a:prstGeom prst="rect">
            <a:avLst/>
          </a:prstGeom>
        </p:spPr>
        <p:txBody>
          <a:bodyPr lIns="0" tIns="0" rIns="0" bIns="0" rtlCol="0" anchor="t">
            <a:spAutoFit/>
          </a:bodyPr>
          <a:lstStyle/>
          <a:p>
            <a:pPr algn="just">
              <a:lnSpc>
                <a:spcPts val="2600"/>
              </a:lnSpc>
              <a:spcBef>
                <a:spcPct val="0"/>
              </a:spcBef>
            </a:pPr>
            <a:r>
              <a:rPr lang="en-US" sz="2000">
                <a:solidFill>
                  <a:srgbClr val="000000"/>
                </a:solidFill>
                <a:latin typeface="The Youngest"/>
              </a:rPr>
              <a:t>Membersihkan data dari data yang terduplikat, noise dan tidak lengkap. </a:t>
            </a:r>
          </a:p>
          <a:p>
            <a:pPr algn="just">
              <a:lnSpc>
                <a:spcPts val="2600"/>
              </a:lnSpc>
              <a:spcBef>
                <a:spcPct val="0"/>
              </a:spcBef>
            </a:pPr>
            <a:r>
              <a:rPr lang="en-US" sz="2000">
                <a:solidFill>
                  <a:srgbClr val="000000"/>
                </a:solidFill>
                <a:latin typeface="The Youngest"/>
              </a:rPr>
              <a:t>Drop row yang memiliki value NaN</a:t>
            </a:r>
          </a:p>
        </p:txBody>
      </p:sp>
      <p:sp>
        <p:nvSpPr>
          <p:cNvPr id="18" name="TextBox 18"/>
          <p:cNvSpPr txBox="1"/>
          <p:nvPr/>
        </p:nvSpPr>
        <p:spPr>
          <a:xfrm>
            <a:off x="7585842" y="2411352"/>
            <a:ext cx="9673458" cy="327025"/>
          </a:xfrm>
          <a:prstGeom prst="rect">
            <a:avLst/>
          </a:prstGeom>
        </p:spPr>
        <p:txBody>
          <a:bodyPr lIns="0" tIns="0" rIns="0" bIns="0" rtlCol="0" anchor="t">
            <a:spAutoFit/>
          </a:bodyPr>
          <a:lstStyle/>
          <a:p>
            <a:pPr algn="just">
              <a:lnSpc>
                <a:spcPts val="2600"/>
              </a:lnSpc>
              <a:spcBef>
                <a:spcPct val="0"/>
              </a:spcBef>
            </a:pPr>
            <a:r>
              <a:rPr lang="en-US" sz="2000">
                <a:solidFill>
                  <a:srgbClr val="000000"/>
                </a:solidFill>
                <a:latin typeface="The Youngest"/>
              </a:rPr>
              <a:t>Drop row yang memiliki categori = TIDAK ADA DATA &amp; SANGAT TIDAK SEHAT</a:t>
            </a:r>
          </a:p>
        </p:txBody>
      </p:sp>
      <p:sp>
        <p:nvSpPr>
          <p:cNvPr id="19" name="TextBox 19"/>
          <p:cNvSpPr txBox="1"/>
          <p:nvPr/>
        </p:nvSpPr>
        <p:spPr>
          <a:xfrm>
            <a:off x="7585842" y="5365169"/>
            <a:ext cx="9673458" cy="650875"/>
          </a:xfrm>
          <a:prstGeom prst="rect">
            <a:avLst/>
          </a:prstGeom>
        </p:spPr>
        <p:txBody>
          <a:bodyPr lIns="0" tIns="0" rIns="0" bIns="0" rtlCol="0" anchor="t">
            <a:spAutoFit/>
          </a:bodyPr>
          <a:lstStyle/>
          <a:p>
            <a:pPr algn="just">
              <a:lnSpc>
                <a:spcPts val="2600"/>
              </a:lnSpc>
              <a:spcBef>
                <a:spcPct val="0"/>
              </a:spcBef>
            </a:pPr>
            <a:r>
              <a:rPr lang="en-US" sz="2000">
                <a:solidFill>
                  <a:srgbClr val="000000"/>
                </a:solidFill>
                <a:latin typeface="The Youngest"/>
              </a:rPr>
              <a:t>Replace ‘---’ dan ‘-’ menjadi 0, lalu ganti tipe data setiap kolom menjadi int kecuali kolom categori</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113835" y="-1582735"/>
            <a:ext cx="15979806" cy="8229600"/>
          </a:xfrm>
          <a:custGeom>
            <a:avLst/>
            <a:gdLst/>
            <a:ahLst/>
            <a:cxnLst/>
            <a:rect l="l" t="t" r="r" b="b"/>
            <a:pathLst>
              <a:path w="15979806" h="8229600">
                <a:moveTo>
                  <a:pt x="0" y="0"/>
                </a:moveTo>
                <a:lnTo>
                  <a:pt x="15979806" y="0"/>
                </a:lnTo>
                <a:lnTo>
                  <a:pt x="15979806" y="8229600"/>
                </a:lnTo>
                <a:lnTo>
                  <a:pt x="0" y="8229600"/>
                </a:lnTo>
                <a:lnTo>
                  <a:pt x="0" y="0"/>
                </a:lnTo>
                <a:close/>
              </a:path>
            </a:pathLst>
          </a:custGeom>
          <a:blipFill>
            <a:blip r:embed="rId2"/>
            <a:stretch>
              <a:fillRect/>
            </a:stretch>
          </a:blipFill>
        </p:spPr>
        <p:txBody>
          <a:bodyPr/>
          <a:lstStyle/>
          <a:p>
            <a:endParaRPr lang="en-ID"/>
          </a:p>
        </p:txBody>
      </p:sp>
      <p:sp>
        <p:nvSpPr>
          <p:cNvPr id="3" name="Freeform 3"/>
          <p:cNvSpPr/>
          <p:nvPr/>
        </p:nvSpPr>
        <p:spPr>
          <a:xfrm>
            <a:off x="10084425" y="1594661"/>
            <a:ext cx="5166360" cy="8229600"/>
          </a:xfrm>
          <a:custGeom>
            <a:avLst/>
            <a:gdLst/>
            <a:ahLst/>
            <a:cxnLst/>
            <a:rect l="l" t="t" r="r" b="b"/>
            <a:pathLst>
              <a:path w="5166360" h="8229600">
                <a:moveTo>
                  <a:pt x="0" y="0"/>
                </a:moveTo>
                <a:lnTo>
                  <a:pt x="5166360" y="0"/>
                </a:lnTo>
                <a:lnTo>
                  <a:pt x="5166360" y="8229600"/>
                </a:lnTo>
                <a:lnTo>
                  <a:pt x="0" y="8229600"/>
                </a:lnTo>
                <a:lnTo>
                  <a:pt x="0" y="0"/>
                </a:lnTo>
                <a:close/>
              </a:path>
            </a:pathLst>
          </a:custGeom>
          <a:blipFill>
            <a:blip r:embed="rId3"/>
            <a:stretch>
              <a:fillRect/>
            </a:stretch>
          </a:blipFill>
        </p:spPr>
        <p:txBody>
          <a:bodyPr/>
          <a:lstStyle/>
          <a:p>
            <a:endParaRPr lang="en-ID"/>
          </a:p>
        </p:txBody>
      </p:sp>
      <p:sp>
        <p:nvSpPr>
          <p:cNvPr id="4" name="Freeform 4"/>
          <p:cNvSpPr/>
          <p:nvPr/>
        </p:nvSpPr>
        <p:spPr>
          <a:xfrm>
            <a:off x="0" y="2662667"/>
            <a:ext cx="18103738" cy="10096315"/>
          </a:xfrm>
          <a:custGeom>
            <a:avLst/>
            <a:gdLst/>
            <a:ahLst/>
            <a:cxnLst/>
            <a:rect l="l" t="t" r="r" b="b"/>
            <a:pathLst>
              <a:path w="18103738" h="10096315">
                <a:moveTo>
                  <a:pt x="0" y="0"/>
                </a:moveTo>
                <a:lnTo>
                  <a:pt x="18103738" y="0"/>
                </a:lnTo>
                <a:lnTo>
                  <a:pt x="18103738" y="10096316"/>
                </a:lnTo>
                <a:lnTo>
                  <a:pt x="0" y="10096316"/>
                </a:lnTo>
                <a:lnTo>
                  <a:pt x="0" y="0"/>
                </a:lnTo>
                <a:close/>
              </a:path>
            </a:pathLst>
          </a:custGeom>
          <a:blipFill>
            <a:blip r:embed="rId4"/>
            <a:stretch>
              <a:fillRect/>
            </a:stretch>
          </a:blipFill>
        </p:spPr>
        <p:txBody>
          <a:bodyPr/>
          <a:lstStyle/>
          <a:p>
            <a:endParaRPr lang="en-ID"/>
          </a:p>
        </p:txBody>
      </p:sp>
      <p:sp>
        <p:nvSpPr>
          <p:cNvPr id="5" name="Freeform 5"/>
          <p:cNvSpPr/>
          <p:nvPr/>
        </p:nvSpPr>
        <p:spPr>
          <a:xfrm>
            <a:off x="0" y="-21079"/>
            <a:ext cx="18288000" cy="10360550"/>
          </a:xfrm>
          <a:custGeom>
            <a:avLst/>
            <a:gdLst/>
            <a:ahLst/>
            <a:cxnLst/>
            <a:rect l="l" t="t" r="r" b="b"/>
            <a:pathLst>
              <a:path w="18288000" h="10360550">
                <a:moveTo>
                  <a:pt x="0" y="0"/>
                </a:moveTo>
                <a:lnTo>
                  <a:pt x="18288000" y="0"/>
                </a:lnTo>
                <a:lnTo>
                  <a:pt x="18288000" y="10360550"/>
                </a:lnTo>
                <a:lnTo>
                  <a:pt x="0" y="10360550"/>
                </a:lnTo>
                <a:lnTo>
                  <a:pt x="0" y="0"/>
                </a:lnTo>
                <a:close/>
              </a:path>
            </a:pathLst>
          </a:custGeom>
          <a:blipFill>
            <a:blip r:embed="rId5">
              <a:alphaModFix amt="49000"/>
            </a:blip>
            <a:stretch>
              <a:fillRect b="-17382"/>
            </a:stretch>
          </a:blipFill>
        </p:spPr>
        <p:txBody>
          <a:bodyPr/>
          <a:lstStyle/>
          <a:p>
            <a:endParaRPr lang="en-ID"/>
          </a:p>
        </p:txBody>
      </p:sp>
      <p:grpSp>
        <p:nvGrpSpPr>
          <p:cNvPr id="6" name="Group 6"/>
          <p:cNvGrpSpPr/>
          <p:nvPr/>
        </p:nvGrpSpPr>
        <p:grpSpPr>
          <a:xfrm>
            <a:off x="1028700" y="8916090"/>
            <a:ext cx="16230600" cy="684419"/>
            <a:chOff x="0" y="0"/>
            <a:chExt cx="4274726" cy="180259"/>
          </a:xfrm>
        </p:grpSpPr>
        <p:sp>
          <p:nvSpPr>
            <p:cNvPr id="7" name="Freeform 7"/>
            <p:cNvSpPr/>
            <p:nvPr/>
          </p:nvSpPr>
          <p:spPr>
            <a:xfrm>
              <a:off x="0" y="0"/>
              <a:ext cx="4274726" cy="180259"/>
            </a:xfrm>
            <a:custGeom>
              <a:avLst/>
              <a:gdLst/>
              <a:ahLst/>
              <a:cxnLst/>
              <a:rect l="l" t="t" r="r" b="b"/>
              <a:pathLst>
                <a:path w="4274726" h="180259">
                  <a:moveTo>
                    <a:pt x="24327" y="0"/>
                  </a:moveTo>
                  <a:lnTo>
                    <a:pt x="4250399" y="0"/>
                  </a:lnTo>
                  <a:cubicBezTo>
                    <a:pt x="4263834" y="0"/>
                    <a:pt x="4274726" y="10891"/>
                    <a:pt x="4274726" y="24327"/>
                  </a:cubicBezTo>
                  <a:lnTo>
                    <a:pt x="4274726" y="155932"/>
                  </a:lnTo>
                  <a:cubicBezTo>
                    <a:pt x="4274726" y="162384"/>
                    <a:pt x="4272163" y="168571"/>
                    <a:pt x="4267601" y="173133"/>
                  </a:cubicBezTo>
                  <a:cubicBezTo>
                    <a:pt x="4263039" y="177696"/>
                    <a:pt x="4256851" y="180259"/>
                    <a:pt x="4250399" y="180259"/>
                  </a:cubicBezTo>
                  <a:lnTo>
                    <a:pt x="24327" y="180259"/>
                  </a:lnTo>
                  <a:cubicBezTo>
                    <a:pt x="10891" y="180259"/>
                    <a:pt x="0" y="169367"/>
                    <a:pt x="0" y="155932"/>
                  </a:cubicBezTo>
                  <a:lnTo>
                    <a:pt x="0" y="24327"/>
                  </a:lnTo>
                  <a:cubicBezTo>
                    <a:pt x="0" y="10891"/>
                    <a:pt x="10891" y="0"/>
                    <a:pt x="24327" y="0"/>
                  </a:cubicBezTo>
                  <a:close/>
                </a:path>
              </a:pathLst>
            </a:custGeom>
            <a:solidFill>
              <a:srgbClr val="000000">
                <a:alpha val="0"/>
              </a:srgbClr>
            </a:solidFill>
            <a:ln w="38100" cap="rnd">
              <a:solidFill>
                <a:srgbClr val="000000"/>
              </a:solidFill>
              <a:prstDash val="solid"/>
              <a:round/>
            </a:ln>
          </p:spPr>
          <p:txBody>
            <a:bodyPr/>
            <a:lstStyle/>
            <a:p>
              <a:endParaRPr lang="en-ID"/>
            </a:p>
          </p:txBody>
        </p:sp>
        <p:sp>
          <p:nvSpPr>
            <p:cNvPr id="8" name="TextBox 8"/>
            <p:cNvSpPr txBox="1"/>
            <p:nvPr/>
          </p:nvSpPr>
          <p:spPr>
            <a:xfrm>
              <a:off x="0" y="-28575"/>
              <a:ext cx="4274726" cy="208834"/>
            </a:xfrm>
            <a:prstGeom prst="rect">
              <a:avLst/>
            </a:prstGeom>
          </p:spPr>
          <p:txBody>
            <a:bodyPr lIns="50800" tIns="50800" rIns="50800" bIns="50800" rtlCol="0" anchor="ctr"/>
            <a:lstStyle/>
            <a:p>
              <a:pPr algn="ctr">
                <a:lnSpc>
                  <a:spcPts val="3120"/>
                </a:lnSpc>
              </a:pPr>
              <a:endParaRPr/>
            </a:p>
          </p:txBody>
        </p:sp>
      </p:grpSp>
      <p:sp>
        <p:nvSpPr>
          <p:cNvPr id="9" name="Freeform 9"/>
          <p:cNvSpPr/>
          <p:nvPr/>
        </p:nvSpPr>
        <p:spPr>
          <a:xfrm>
            <a:off x="1503703" y="2816529"/>
            <a:ext cx="2857972" cy="1714783"/>
          </a:xfrm>
          <a:custGeom>
            <a:avLst/>
            <a:gdLst/>
            <a:ahLst/>
            <a:cxnLst/>
            <a:rect l="l" t="t" r="r" b="b"/>
            <a:pathLst>
              <a:path w="2857972" h="1714783">
                <a:moveTo>
                  <a:pt x="0" y="0"/>
                </a:moveTo>
                <a:lnTo>
                  <a:pt x="2857972" y="0"/>
                </a:lnTo>
                <a:lnTo>
                  <a:pt x="2857972" y="1714783"/>
                </a:lnTo>
                <a:lnTo>
                  <a:pt x="0" y="1714783"/>
                </a:lnTo>
                <a:lnTo>
                  <a:pt x="0" y="0"/>
                </a:lnTo>
                <a:close/>
              </a:path>
            </a:pathLst>
          </a:custGeom>
          <a:blipFill>
            <a:blip r:embed="rId6"/>
            <a:stretch>
              <a:fillRect/>
            </a:stretch>
          </a:blipFill>
        </p:spPr>
        <p:txBody>
          <a:bodyPr/>
          <a:lstStyle/>
          <a:p>
            <a:endParaRPr lang="en-ID"/>
          </a:p>
        </p:txBody>
      </p:sp>
      <p:sp>
        <p:nvSpPr>
          <p:cNvPr id="10" name="Freeform 10"/>
          <p:cNvSpPr/>
          <p:nvPr/>
        </p:nvSpPr>
        <p:spPr>
          <a:xfrm>
            <a:off x="1503703" y="5923014"/>
            <a:ext cx="9309815" cy="2825827"/>
          </a:xfrm>
          <a:custGeom>
            <a:avLst/>
            <a:gdLst/>
            <a:ahLst/>
            <a:cxnLst/>
            <a:rect l="l" t="t" r="r" b="b"/>
            <a:pathLst>
              <a:path w="9309815" h="2825827">
                <a:moveTo>
                  <a:pt x="0" y="0"/>
                </a:moveTo>
                <a:lnTo>
                  <a:pt x="9309814" y="0"/>
                </a:lnTo>
                <a:lnTo>
                  <a:pt x="9309814" y="2825827"/>
                </a:lnTo>
                <a:lnTo>
                  <a:pt x="0" y="2825827"/>
                </a:lnTo>
                <a:lnTo>
                  <a:pt x="0" y="0"/>
                </a:lnTo>
                <a:close/>
              </a:path>
            </a:pathLst>
          </a:custGeom>
          <a:blipFill>
            <a:blip r:embed="rId7"/>
            <a:stretch>
              <a:fillRect/>
            </a:stretch>
          </a:blipFill>
        </p:spPr>
        <p:txBody>
          <a:bodyPr/>
          <a:lstStyle/>
          <a:p>
            <a:endParaRPr lang="en-ID"/>
          </a:p>
        </p:txBody>
      </p:sp>
      <p:sp>
        <p:nvSpPr>
          <p:cNvPr id="11" name="TextBox 11"/>
          <p:cNvSpPr txBox="1"/>
          <p:nvPr/>
        </p:nvSpPr>
        <p:spPr>
          <a:xfrm>
            <a:off x="12901385" y="952500"/>
            <a:ext cx="4125069" cy="631190"/>
          </a:xfrm>
          <a:prstGeom prst="rect">
            <a:avLst/>
          </a:prstGeom>
        </p:spPr>
        <p:txBody>
          <a:bodyPr lIns="0" tIns="0" rIns="0" bIns="0" rtlCol="0" anchor="t">
            <a:spAutoFit/>
          </a:bodyPr>
          <a:lstStyle/>
          <a:p>
            <a:pPr algn="ctr">
              <a:lnSpc>
                <a:spcPts val="5109"/>
              </a:lnSpc>
            </a:pPr>
            <a:r>
              <a:rPr lang="en-US" sz="3649">
                <a:solidFill>
                  <a:srgbClr val="191919"/>
                </a:solidFill>
                <a:latin typeface="Montnapha Bold"/>
              </a:rPr>
              <a:t>LB01 - Kelompok 11 </a:t>
            </a:r>
          </a:p>
        </p:txBody>
      </p:sp>
      <p:sp>
        <p:nvSpPr>
          <p:cNvPr id="12" name="TextBox 12"/>
          <p:cNvSpPr txBox="1"/>
          <p:nvPr/>
        </p:nvSpPr>
        <p:spPr>
          <a:xfrm>
            <a:off x="16685668" y="8983980"/>
            <a:ext cx="254943" cy="558165"/>
          </a:xfrm>
          <a:prstGeom prst="rect">
            <a:avLst/>
          </a:prstGeom>
        </p:spPr>
        <p:txBody>
          <a:bodyPr lIns="0" tIns="0" rIns="0" bIns="0" rtlCol="0" anchor="t">
            <a:spAutoFit/>
          </a:bodyPr>
          <a:lstStyle/>
          <a:p>
            <a:pPr algn="ctr">
              <a:lnSpc>
                <a:spcPts val="4409"/>
              </a:lnSpc>
            </a:pPr>
            <a:r>
              <a:rPr lang="en-US" sz="3150">
                <a:solidFill>
                  <a:srgbClr val="000000"/>
                </a:solidFill>
                <a:latin typeface="Poppins Bold"/>
              </a:rPr>
              <a:t>6</a:t>
            </a:r>
          </a:p>
        </p:txBody>
      </p:sp>
      <p:sp>
        <p:nvSpPr>
          <p:cNvPr id="13" name="TextBox 13"/>
          <p:cNvSpPr txBox="1"/>
          <p:nvPr/>
        </p:nvSpPr>
        <p:spPr>
          <a:xfrm>
            <a:off x="1462081" y="9016683"/>
            <a:ext cx="3895804" cy="416559"/>
          </a:xfrm>
          <a:prstGeom prst="rect">
            <a:avLst/>
          </a:prstGeom>
        </p:spPr>
        <p:txBody>
          <a:bodyPr lIns="0" tIns="0" rIns="0" bIns="0" rtlCol="0" anchor="t">
            <a:spAutoFit/>
          </a:bodyPr>
          <a:lstStyle/>
          <a:p>
            <a:pPr algn="l">
              <a:lnSpc>
                <a:spcPts val="3290"/>
              </a:lnSpc>
            </a:pPr>
            <a:r>
              <a:rPr lang="en-US" sz="2350">
                <a:solidFill>
                  <a:srgbClr val="000000"/>
                </a:solidFill>
                <a:latin typeface="Poppins Bold"/>
              </a:rPr>
              <a:t>DATA ANALYTICS</a:t>
            </a:r>
          </a:p>
        </p:txBody>
      </p:sp>
      <p:sp>
        <p:nvSpPr>
          <p:cNvPr id="14" name="TextBox 14"/>
          <p:cNvSpPr txBox="1"/>
          <p:nvPr/>
        </p:nvSpPr>
        <p:spPr>
          <a:xfrm>
            <a:off x="1028700" y="952500"/>
            <a:ext cx="3771900" cy="654025"/>
          </a:xfrm>
          <a:prstGeom prst="rect">
            <a:avLst/>
          </a:prstGeom>
        </p:spPr>
        <p:txBody>
          <a:bodyPr wrap="square" lIns="0" tIns="0" rIns="0" bIns="0" rtlCol="0" anchor="t">
            <a:spAutoFit/>
          </a:bodyPr>
          <a:lstStyle/>
          <a:p>
            <a:pPr algn="ctr">
              <a:lnSpc>
                <a:spcPts val="5109"/>
              </a:lnSpc>
            </a:pPr>
            <a:r>
              <a:rPr lang="en-US" sz="3649" dirty="0" err="1">
                <a:solidFill>
                  <a:srgbClr val="191919"/>
                </a:solidFill>
                <a:latin typeface="Montnapha Bold"/>
              </a:rPr>
              <a:t>Metode</a:t>
            </a:r>
            <a:r>
              <a:rPr lang="en-US" sz="3649" dirty="0">
                <a:solidFill>
                  <a:srgbClr val="191919"/>
                </a:solidFill>
                <a:latin typeface="Montnapha Bold"/>
              </a:rPr>
              <a:t> </a:t>
            </a:r>
            <a:r>
              <a:rPr lang="en-US" sz="3649" dirty="0" err="1">
                <a:solidFill>
                  <a:srgbClr val="191919"/>
                </a:solidFill>
                <a:latin typeface="Montnapha Bold"/>
              </a:rPr>
              <a:t>Penelitian</a:t>
            </a:r>
            <a:endParaRPr lang="en-US" sz="3649" dirty="0">
              <a:solidFill>
                <a:srgbClr val="191919"/>
              </a:solidFill>
              <a:latin typeface="Montnapha Bold"/>
            </a:endParaRPr>
          </a:p>
        </p:txBody>
      </p:sp>
      <p:sp>
        <p:nvSpPr>
          <p:cNvPr id="15" name="TextBox 15"/>
          <p:cNvSpPr txBox="1"/>
          <p:nvPr/>
        </p:nvSpPr>
        <p:spPr>
          <a:xfrm>
            <a:off x="1028700" y="1897954"/>
            <a:ext cx="1028700" cy="371897"/>
          </a:xfrm>
          <a:prstGeom prst="rect">
            <a:avLst/>
          </a:prstGeom>
        </p:spPr>
        <p:txBody>
          <a:bodyPr wrap="square" lIns="0" tIns="0" rIns="0" bIns="0" rtlCol="0" anchor="t">
            <a:spAutoFit/>
          </a:bodyPr>
          <a:lstStyle/>
          <a:p>
            <a:pPr algn="ctr">
              <a:lnSpc>
                <a:spcPts val="2860"/>
              </a:lnSpc>
              <a:spcBef>
                <a:spcPct val="0"/>
              </a:spcBef>
            </a:pPr>
            <a:r>
              <a:rPr lang="en-US" sz="2200" dirty="0">
                <a:solidFill>
                  <a:srgbClr val="000000"/>
                </a:solidFill>
                <a:latin typeface="Montnapha Bold"/>
              </a:rPr>
              <a:t>Proses</a:t>
            </a:r>
          </a:p>
        </p:txBody>
      </p:sp>
      <p:sp>
        <p:nvSpPr>
          <p:cNvPr id="16" name="TextBox 16"/>
          <p:cNvSpPr txBox="1"/>
          <p:nvPr/>
        </p:nvSpPr>
        <p:spPr>
          <a:xfrm>
            <a:off x="1028700" y="2241489"/>
            <a:ext cx="11673487" cy="349250"/>
          </a:xfrm>
          <a:prstGeom prst="rect">
            <a:avLst/>
          </a:prstGeom>
        </p:spPr>
        <p:txBody>
          <a:bodyPr lIns="0" tIns="0" rIns="0" bIns="0" rtlCol="0" anchor="t">
            <a:spAutoFit/>
          </a:bodyPr>
          <a:lstStyle/>
          <a:p>
            <a:pPr algn="just">
              <a:lnSpc>
                <a:spcPts val="2800"/>
              </a:lnSpc>
            </a:pPr>
            <a:r>
              <a:rPr lang="en-US" sz="2000">
                <a:solidFill>
                  <a:srgbClr val="000000"/>
                </a:solidFill>
                <a:latin typeface="The Youngest"/>
              </a:rPr>
              <a:t>   2. Jumlah dataset keseluruhan</a:t>
            </a:r>
          </a:p>
        </p:txBody>
      </p:sp>
      <p:sp>
        <p:nvSpPr>
          <p:cNvPr id="17" name="TextBox 17"/>
          <p:cNvSpPr txBox="1"/>
          <p:nvPr/>
        </p:nvSpPr>
        <p:spPr>
          <a:xfrm>
            <a:off x="1439838" y="5104890"/>
            <a:ext cx="11262349" cy="650875"/>
          </a:xfrm>
          <a:prstGeom prst="rect">
            <a:avLst/>
          </a:prstGeom>
        </p:spPr>
        <p:txBody>
          <a:bodyPr lIns="0" tIns="0" rIns="0" bIns="0" rtlCol="0" anchor="t">
            <a:spAutoFit/>
          </a:bodyPr>
          <a:lstStyle/>
          <a:p>
            <a:pPr algn="just">
              <a:lnSpc>
                <a:spcPts val="2600"/>
              </a:lnSpc>
              <a:spcBef>
                <a:spcPct val="0"/>
              </a:spcBef>
            </a:pPr>
            <a:r>
              <a:rPr lang="en-US" sz="2000">
                <a:solidFill>
                  <a:srgbClr val="000000"/>
                </a:solidFill>
                <a:latin typeface="The Youngest"/>
              </a:rPr>
              <a:t>Dataset akan dibagi menjadi tiga bagian, yaitu 60% data training, 15% data validasi, dan 25% data testing. </a:t>
            </a:r>
          </a:p>
        </p:txBody>
      </p:sp>
      <p:sp>
        <p:nvSpPr>
          <p:cNvPr id="18" name="TextBox 18"/>
          <p:cNvSpPr txBox="1"/>
          <p:nvPr/>
        </p:nvSpPr>
        <p:spPr>
          <a:xfrm>
            <a:off x="1028700" y="4712287"/>
            <a:ext cx="11673487" cy="333938"/>
          </a:xfrm>
          <a:prstGeom prst="rect">
            <a:avLst/>
          </a:prstGeom>
        </p:spPr>
        <p:txBody>
          <a:bodyPr lIns="0" tIns="0" rIns="0" bIns="0" rtlCol="0" anchor="t">
            <a:spAutoFit/>
          </a:bodyPr>
          <a:lstStyle/>
          <a:p>
            <a:pPr algn="just">
              <a:lnSpc>
                <a:spcPts val="2800"/>
              </a:lnSpc>
            </a:pPr>
            <a:r>
              <a:rPr lang="en-US" sz="2000" dirty="0">
                <a:solidFill>
                  <a:srgbClr val="000000"/>
                </a:solidFill>
                <a:latin typeface="The Youngest"/>
              </a:rPr>
              <a:t>   3. </a:t>
            </a:r>
            <a:r>
              <a:rPr lang="en-US" sz="2000" dirty="0" err="1">
                <a:solidFill>
                  <a:srgbClr val="000000"/>
                </a:solidFill>
                <a:latin typeface="The Youngest"/>
              </a:rPr>
              <a:t>Pembagian</a:t>
            </a:r>
            <a:r>
              <a:rPr lang="en-US" sz="2000" dirty="0">
                <a:solidFill>
                  <a:srgbClr val="000000"/>
                </a:solidFill>
                <a:latin typeface="The Youngest"/>
              </a:rPr>
              <a:t> Training Data, Validation Data dan Testing Data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CEDEE"/>
        </a:solidFill>
        <a:effectLst/>
      </p:bgPr>
    </p:bg>
    <p:spTree>
      <p:nvGrpSpPr>
        <p:cNvPr id="1" name=""/>
        <p:cNvGrpSpPr/>
        <p:nvPr/>
      </p:nvGrpSpPr>
      <p:grpSpPr>
        <a:xfrm>
          <a:off x="0" y="0"/>
          <a:ext cx="0" cy="0"/>
          <a:chOff x="0" y="0"/>
          <a:chExt cx="0" cy="0"/>
        </a:xfrm>
      </p:grpSpPr>
      <p:sp>
        <p:nvSpPr>
          <p:cNvPr id="2" name="Freeform 2"/>
          <p:cNvSpPr/>
          <p:nvPr/>
        </p:nvSpPr>
        <p:spPr>
          <a:xfrm>
            <a:off x="10113835" y="-1582735"/>
            <a:ext cx="15979806" cy="8229600"/>
          </a:xfrm>
          <a:custGeom>
            <a:avLst/>
            <a:gdLst/>
            <a:ahLst/>
            <a:cxnLst/>
            <a:rect l="l" t="t" r="r" b="b"/>
            <a:pathLst>
              <a:path w="15979806" h="8229600">
                <a:moveTo>
                  <a:pt x="0" y="0"/>
                </a:moveTo>
                <a:lnTo>
                  <a:pt x="15979806" y="0"/>
                </a:lnTo>
                <a:lnTo>
                  <a:pt x="15979806" y="8229600"/>
                </a:lnTo>
                <a:lnTo>
                  <a:pt x="0" y="8229600"/>
                </a:lnTo>
                <a:lnTo>
                  <a:pt x="0" y="0"/>
                </a:lnTo>
                <a:close/>
              </a:path>
            </a:pathLst>
          </a:custGeom>
          <a:blipFill>
            <a:blip r:embed="rId2"/>
            <a:stretch>
              <a:fillRect/>
            </a:stretch>
          </a:blipFill>
        </p:spPr>
        <p:txBody>
          <a:bodyPr/>
          <a:lstStyle/>
          <a:p>
            <a:endParaRPr lang="en-ID"/>
          </a:p>
        </p:txBody>
      </p:sp>
      <p:sp>
        <p:nvSpPr>
          <p:cNvPr id="3" name="Freeform 3"/>
          <p:cNvSpPr/>
          <p:nvPr/>
        </p:nvSpPr>
        <p:spPr>
          <a:xfrm>
            <a:off x="14122877" y="2590739"/>
            <a:ext cx="5166360" cy="8229600"/>
          </a:xfrm>
          <a:custGeom>
            <a:avLst/>
            <a:gdLst/>
            <a:ahLst/>
            <a:cxnLst/>
            <a:rect l="l" t="t" r="r" b="b"/>
            <a:pathLst>
              <a:path w="5166360" h="8229600">
                <a:moveTo>
                  <a:pt x="0" y="0"/>
                </a:moveTo>
                <a:lnTo>
                  <a:pt x="5166360" y="0"/>
                </a:lnTo>
                <a:lnTo>
                  <a:pt x="5166360" y="8229600"/>
                </a:lnTo>
                <a:lnTo>
                  <a:pt x="0" y="8229600"/>
                </a:lnTo>
                <a:lnTo>
                  <a:pt x="0" y="0"/>
                </a:lnTo>
                <a:close/>
              </a:path>
            </a:pathLst>
          </a:custGeom>
          <a:blipFill>
            <a:blip r:embed="rId3"/>
            <a:stretch>
              <a:fillRect/>
            </a:stretch>
          </a:blipFill>
        </p:spPr>
        <p:txBody>
          <a:bodyPr/>
          <a:lstStyle/>
          <a:p>
            <a:endParaRPr lang="en-ID"/>
          </a:p>
        </p:txBody>
      </p:sp>
      <p:sp>
        <p:nvSpPr>
          <p:cNvPr id="4" name="Freeform 4"/>
          <p:cNvSpPr/>
          <p:nvPr/>
        </p:nvSpPr>
        <p:spPr>
          <a:xfrm>
            <a:off x="0" y="0"/>
            <a:ext cx="18288000" cy="10360550"/>
          </a:xfrm>
          <a:custGeom>
            <a:avLst/>
            <a:gdLst/>
            <a:ahLst/>
            <a:cxnLst/>
            <a:rect l="l" t="t" r="r" b="b"/>
            <a:pathLst>
              <a:path w="18288000" h="10360550">
                <a:moveTo>
                  <a:pt x="0" y="0"/>
                </a:moveTo>
                <a:lnTo>
                  <a:pt x="18288000" y="0"/>
                </a:lnTo>
                <a:lnTo>
                  <a:pt x="18288000" y="10360550"/>
                </a:lnTo>
                <a:lnTo>
                  <a:pt x="0" y="10360550"/>
                </a:lnTo>
                <a:lnTo>
                  <a:pt x="0" y="0"/>
                </a:lnTo>
                <a:close/>
              </a:path>
            </a:pathLst>
          </a:custGeom>
          <a:blipFill>
            <a:blip r:embed="rId4">
              <a:alphaModFix amt="49000"/>
            </a:blip>
            <a:stretch>
              <a:fillRect b="-17382"/>
            </a:stretch>
          </a:blipFill>
        </p:spPr>
        <p:txBody>
          <a:bodyPr/>
          <a:lstStyle/>
          <a:p>
            <a:endParaRPr lang="en-ID"/>
          </a:p>
        </p:txBody>
      </p:sp>
      <p:grpSp>
        <p:nvGrpSpPr>
          <p:cNvPr id="5" name="Group 5"/>
          <p:cNvGrpSpPr/>
          <p:nvPr/>
        </p:nvGrpSpPr>
        <p:grpSpPr>
          <a:xfrm>
            <a:off x="1028700" y="8916090"/>
            <a:ext cx="16230600" cy="684419"/>
            <a:chOff x="0" y="0"/>
            <a:chExt cx="4274726" cy="180259"/>
          </a:xfrm>
        </p:grpSpPr>
        <p:sp>
          <p:nvSpPr>
            <p:cNvPr id="6" name="Freeform 6"/>
            <p:cNvSpPr/>
            <p:nvPr/>
          </p:nvSpPr>
          <p:spPr>
            <a:xfrm>
              <a:off x="0" y="0"/>
              <a:ext cx="4274726" cy="180259"/>
            </a:xfrm>
            <a:custGeom>
              <a:avLst/>
              <a:gdLst/>
              <a:ahLst/>
              <a:cxnLst/>
              <a:rect l="l" t="t" r="r" b="b"/>
              <a:pathLst>
                <a:path w="4274726" h="180259">
                  <a:moveTo>
                    <a:pt x="24327" y="0"/>
                  </a:moveTo>
                  <a:lnTo>
                    <a:pt x="4250399" y="0"/>
                  </a:lnTo>
                  <a:cubicBezTo>
                    <a:pt x="4263834" y="0"/>
                    <a:pt x="4274726" y="10891"/>
                    <a:pt x="4274726" y="24327"/>
                  </a:cubicBezTo>
                  <a:lnTo>
                    <a:pt x="4274726" y="155932"/>
                  </a:lnTo>
                  <a:cubicBezTo>
                    <a:pt x="4274726" y="162384"/>
                    <a:pt x="4272163" y="168571"/>
                    <a:pt x="4267601" y="173133"/>
                  </a:cubicBezTo>
                  <a:cubicBezTo>
                    <a:pt x="4263039" y="177696"/>
                    <a:pt x="4256851" y="180259"/>
                    <a:pt x="4250399" y="180259"/>
                  </a:cubicBezTo>
                  <a:lnTo>
                    <a:pt x="24327" y="180259"/>
                  </a:lnTo>
                  <a:cubicBezTo>
                    <a:pt x="10891" y="180259"/>
                    <a:pt x="0" y="169367"/>
                    <a:pt x="0" y="155932"/>
                  </a:cubicBezTo>
                  <a:lnTo>
                    <a:pt x="0" y="24327"/>
                  </a:lnTo>
                  <a:cubicBezTo>
                    <a:pt x="0" y="10891"/>
                    <a:pt x="10891" y="0"/>
                    <a:pt x="24327" y="0"/>
                  </a:cubicBezTo>
                  <a:close/>
                </a:path>
              </a:pathLst>
            </a:custGeom>
            <a:solidFill>
              <a:srgbClr val="000000">
                <a:alpha val="0"/>
              </a:srgbClr>
            </a:solidFill>
            <a:ln w="38100" cap="rnd">
              <a:solidFill>
                <a:srgbClr val="000000"/>
              </a:solidFill>
              <a:prstDash val="solid"/>
              <a:round/>
            </a:ln>
          </p:spPr>
          <p:txBody>
            <a:bodyPr/>
            <a:lstStyle/>
            <a:p>
              <a:endParaRPr lang="en-ID"/>
            </a:p>
          </p:txBody>
        </p:sp>
        <p:sp>
          <p:nvSpPr>
            <p:cNvPr id="7" name="TextBox 7"/>
            <p:cNvSpPr txBox="1"/>
            <p:nvPr/>
          </p:nvSpPr>
          <p:spPr>
            <a:xfrm>
              <a:off x="0" y="-28575"/>
              <a:ext cx="4274726" cy="208834"/>
            </a:xfrm>
            <a:prstGeom prst="rect">
              <a:avLst/>
            </a:prstGeom>
          </p:spPr>
          <p:txBody>
            <a:bodyPr lIns="50800" tIns="50800" rIns="50800" bIns="50800" rtlCol="0" anchor="ctr"/>
            <a:lstStyle/>
            <a:p>
              <a:pPr algn="ctr">
                <a:lnSpc>
                  <a:spcPts val="3120"/>
                </a:lnSpc>
              </a:pPr>
              <a:endParaRPr/>
            </a:p>
          </p:txBody>
        </p:sp>
      </p:grpSp>
      <p:sp>
        <p:nvSpPr>
          <p:cNvPr id="8" name="Freeform 8"/>
          <p:cNvSpPr/>
          <p:nvPr/>
        </p:nvSpPr>
        <p:spPr>
          <a:xfrm>
            <a:off x="1028700" y="2832420"/>
            <a:ext cx="7798800" cy="5840987"/>
          </a:xfrm>
          <a:custGeom>
            <a:avLst/>
            <a:gdLst/>
            <a:ahLst/>
            <a:cxnLst/>
            <a:rect l="l" t="t" r="r" b="b"/>
            <a:pathLst>
              <a:path w="7798800" h="5840987">
                <a:moveTo>
                  <a:pt x="0" y="0"/>
                </a:moveTo>
                <a:lnTo>
                  <a:pt x="7798800" y="0"/>
                </a:lnTo>
                <a:lnTo>
                  <a:pt x="7798800" y="5840987"/>
                </a:lnTo>
                <a:lnTo>
                  <a:pt x="0" y="5840987"/>
                </a:lnTo>
                <a:lnTo>
                  <a:pt x="0" y="0"/>
                </a:lnTo>
                <a:close/>
              </a:path>
            </a:pathLst>
          </a:custGeom>
          <a:blipFill>
            <a:blip r:embed="rId5"/>
            <a:stretch>
              <a:fillRect/>
            </a:stretch>
          </a:blipFill>
        </p:spPr>
        <p:txBody>
          <a:bodyPr/>
          <a:lstStyle/>
          <a:p>
            <a:endParaRPr lang="en-ID"/>
          </a:p>
        </p:txBody>
      </p:sp>
      <p:sp>
        <p:nvSpPr>
          <p:cNvPr id="9" name="Freeform 9"/>
          <p:cNvSpPr/>
          <p:nvPr/>
        </p:nvSpPr>
        <p:spPr>
          <a:xfrm>
            <a:off x="9144000" y="2832420"/>
            <a:ext cx="7493373" cy="5466594"/>
          </a:xfrm>
          <a:custGeom>
            <a:avLst/>
            <a:gdLst/>
            <a:ahLst/>
            <a:cxnLst/>
            <a:rect l="l" t="t" r="r" b="b"/>
            <a:pathLst>
              <a:path w="7493373" h="5466594">
                <a:moveTo>
                  <a:pt x="0" y="0"/>
                </a:moveTo>
                <a:lnTo>
                  <a:pt x="7493373" y="0"/>
                </a:lnTo>
                <a:lnTo>
                  <a:pt x="7493373" y="5466594"/>
                </a:lnTo>
                <a:lnTo>
                  <a:pt x="0" y="5466594"/>
                </a:lnTo>
                <a:lnTo>
                  <a:pt x="0" y="0"/>
                </a:lnTo>
                <a:close/>
              </a:path>
            </a:pathLst>
          </a:custGeom>
          <a:blipFill>
            <a:blip r:embed="rId6"/>
            <a:stretch>
              <a:fillRect/>
            </a:stretch>
          </a:blipFill>
        </p:spPr>
        <p:txBody>
          <a:bodyPr/>
          <a:lstStyle/>
          <a:p>
            <a:endParaRPr lang="en-ID"/>
          </a:p>
        </p:txBody>
      </p:sp>
      <p:sp>
        <p:nvSpPr>
          <p:cNvPr id="10" name="TextBox 10"/>
          <p:cNvSpPr txBox="1"/>
          <p:nvPr/>
        </p:nvSpPr>
        <p:spPr>
          <a:xfrm>
            <a:off x="12901385" y="952500"/>
            <a:ext cx="4125069" cy="631190"/>
          </a:xfrm>
          <a:prstGeom prst="rect">
            <a:avLst/>
          </a:prstGeom>
        </p:spPr>
        <p:txBody>
          <a:bodyPr lIns="0" tIns="0" rIns="0" bIns="0" rtlCol="0" anchor="t">
            <a:spAutoFit/>
          </a:bodyPr>
          <a:lstStyle/>
          <a:p>
            <a:pPr algn="ctr">
              <a:lnSpc>
                <a:spcPts val="5109"/>
              </a:lnSpc>
            </a:pPr>
            <a:r>
              <a:rPr lang="en-US" sz="3649">
                <a:solidFill>
                  <a:srgbClr val="191919"/>
                </a:solidFill>
                <a:latin typeface="Montnapha Bold"/>
              </a:rPr>
              <a:t>LB01 - Kelompok 11 </a:t>
            </a:r>
          </a:p>
        </p:txBody>
      </p:sp>
      <p:sp>
        <p:nvSpPr>
          <p:cNvPr id="11" name="TextBox 11"/>
          <p:cNvSpPr txBox="1"/>
          <p:nvPr/>
        </p:nvSpPr>
        <p:spPr>
          <a:xfrm>
            <a:off x="16706057" y="8983980"/>
            <a:ext cx="214164" cy="558165"/>
          </a:xfrm>
          <a:prstGeom prst="rect">
            <a:avLst/>
          </a:prstGeom>
        </p:spPr>
        <p:txBody>
          <a:bodyPr lIns="0" tIns="0" rIns="0" bIns="0" rtlCol="0" anchor="t">
            <a:spAutoFit/>
          </a:bodyPr>
          <a:lstStyle/>
          <a:p>
            <a:pPr algn="ctr">
              <a:lnSpc>
                <a:spcPts val="4409"/>
              </a:lnSpc>
            </a:pPr>
            <a:r>
              <a:rPr lang="en-US" sz="3150">
                <a:solidFill>
                  <a:srgbClr val="000000"/>
                </a:solidFill>
                <a:latin typeface="Poppins Bold"/>
              </a:rPr>
              <a:t>7</a:t>
            </a:r>
          </a:p>
        </p:txBody>
      </p:sp>
      <p:sp>
        <p:nvSpPr>
          <p:cNvPr id="12" name="TextBox 12"/>
          <p:cNvSpPr txBox="1"/>
          <p:nvPr/>
        </p:nvSpPr>
        <p:spPr>
          <a:xfrm>
            <a:off x="1462081" y="9016683"/>
            <a:ext cx="3895804" cy="416559"/>
          </a:xfrm>
          <a:prstGeom prst="rect">
            <a:avLst/>
          </a:prstGeom>
        </p:spPr>
        <p:txBody>
          <a:bodyPr lIns="0" tIns="0" rIns="0" bIns="0" rtlCol="0" anchor="t">
            <a:spAutoFit/>
          </a:bodyPr>
          <a:lstStyle/>
          <a:p>
            <a:pPr algn="l">
              <a:lnSpc>
                <a:spcPts val="3290"/>
              </a:lnSpc>
            </a:pPr>
            <a:r>
              <a:rPr lang="en-US" sz="2350">
                <a:solidFill>
                  <a:srgbClr val="000000"/>
                </a:solidFill>
                <a:latin typeface="Poppins Bold"/>
              </a:rPr>
              <a:t>DATA ANALYTICS</a:t>
            </a:r>
          </a:p>
        </p:txBody>
      </p:sp>
      <p:sp>
        <p:nvSpPr>
          <p:cNvPr id="13" name="TextBox 13"/>
          <p:cNvSpPr txBox="1"/>
          <p:nvPr/>
        </p:nvSpPr>
        <p:spPr>
          <a:xfrm>
            <a:off x="1028700" y="952500"/>
            <a:ext cx="3771900" cy="654025"/>
          </a:xfrm>
          <a:prstGeom prst="rect">
            <a:avLst/>
          </a:prstGeom>
        </p:spPr>
        <p:txBody>
          <a:bodyPr wrap="square" lIns="0" tIns="0" rIns="0" bIns="0" rtlCol="0" anchor="t">
            <a:spAutoFit/>
          </a:bodyPr>
          <a:lstStyle/>
          <a:p>
            <a:pPr algn="ctr">
              <a:lnSpc>
                <a:spcPts val="5109"/>
              </a:lnSpc>
            </a:pPr>
            <a:r>
              <a:rPr lang="en-US" sz="3649" dirty="0" err="1">
                <a:solidFill>
                  <a:srgbClr val="191919"/>
                </a:solidFill>
                <a:latin typeface="Montnapha Bold"/>
              </a:rPr>
              <a:t>Metode</a:t>
            </a:r>
            <a:r>
              <a:rPr lang="en-US" sz="3649" dirty="0">
                <a:solidFill>
                  <a:srgbClr val="191919"/>
                </a:solidFill>
                <a:latin typeface="Montnapha Bold"/>
              </a:rPr>
              <a:t> </a:t>
            </a:r>
            <a:r>
              <a:rPr lang="en-US" sz="3649" dirty="0" err="1">
                <a:solidFill>
                  <a:srgbClr val="191919"/>
                </a:solidFill>
                <a:latin typeface="Montnapha Bold"/>
              </a:rPr>
              <a:t>Penelitian</a:t>
            </a:r>
            <a:endParaRPr lang="en-US" sz="3649" dirty="0">
              <a:solidFill>
                <a:srgbClr val="191919"/>
              </a:solidFill>
              <a:latin typeface="Montnapha Bold"/>
            </a:endParaRPr>
          </a:p>
        </p:txBody>
      </p:sp>
      <p:sp>
        <p:nvSpPr>
          <p:cNvPr id="14" name="TextBox 14"/>
          <p:cNvSpPr txBox="1"/>
          <p:nvPr/>
        </p:nvSpPr>
        <p:spPr>
          <a:xfrm>
            <a:off x="1028700" y="2336485"/>
            <a:ext cx="2300139" cy="362585"/>
          </a:xfrm>
          <a:prstGeom prst="rect">
            <a:avLst/>
          </a:prstGeom>
        </p:spPr>
        <p:txBody>
          <a:bodyPr lIns="0" tIns="0" rIns="0" bIns="0" rtlCol="0" anchor="t">
            <a:spAutoFit/>
          </a:bodyPr>
          <a:lstStyle/>
          <a:p>
            <a:pPr algn="l">
              <a:lnSpc>
                <a:spcPts val="2860"/>
              </a:lnSpc>
              <a:spcBef>
                <a:spcPct val="0"/>
              </a:spcBef>
            </a:pPr>
            <a:r>
              <a:rPr lang="en-US" sz="2200">
                <a:solidFill>
                  <a:srgbClr val="000000"/>
                </a:solidFill>
                <a:latin typeface="Montnapha Bold"/>
              </a:rPr>
              <a:t>SVM (CLASSIFIER)</a:t>
            </a:r>
          </a:p>
        </p:txBody>
      </p:sp>
      <p:sp>
        <p:nvSpPr>
          <p:cNvPr id="15" name="TextBox 15"/>
          <p:cNvSpPr txBox="1"/>
          <p:nvPr/>
        </p:nvSpPr>
        <p:spPr>
          <a:xfrm>
            <a:off x="1028700" y="1878904"/>
            <a:ext cx="11673487" cy="349250"/>
          </a:xfrm>
          <a:prstGeom prst="rect">
            <a:avLst/>
          </a:prstGeom>
        </p:spPr>
        <p:txBody>
          <a:bodyPr lIns="0" tIns="0" rIns="0" bIns="0" rtlCol="0" anchor="t">
            <a:spAutoFit/>
          </a:bodyPr>
          <a:lstStyle/>
          <a:p>
            <a:pPr algn="just">
              <a:lnSpc>
                <a:spcPts val="2800"/>
              </a:lnSpc>
            </a:pPr>
            <a:r>
              <a:rPr lang="en-US" sz="2000">
                <a:solidFill>
                  <a:srgbClr val="000000"/>
                </a:solidFill>
                <a:latin typeface="The Youngest"/>
              </a:rPr>
              <a:t>   4. Modelling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942</Words>
  <Application>Microsoft Office PowerPoint</Application>
  <PresentationFormat>Custom</PresentationFormat>
  <Paragraphs>109</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DM Serif Display</vt:lpstr>
      <vt:lpstr>Poppins Bold</vt:lpstr>
      <vt:lpstr>The Youngest</vt:lpstr>
      <vt:lpstr>Montnapha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KualitasUdara_Kelompok-11_DataAnalytics</dc:title>
  <cp:lastModifiedBy>amadeus reyno</cp:lastModifiedBy>
  <cp:revision>2</cp:revision>
  <dcterms:created xsi:type="dcterms:W3CDTF">2006-08-16T00:00:00Z</dcterms:created>
  <dcterms:modified xsi:type="dcterms:W3CDTF">2024-06-22T15:20:55Z</dcterms:modified>
  <dc:identifier>DAGHAIlSP28</dc:identifier>
</cp:coreProperties>
</file>